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80" r:id="rId4"/>
    <p:sldId id="260" r:id="rId5"/>
    <p:sldId id="258" r:id="rId6"/>
    <p:sldId id="259" r:id="rId7"/>
    <p:sldId id="261" r:id="rId8"/>
    <p:sldId id="262" r:id="rId9"/>
    <p:sldId id="263" r:id="rId10"/>
    <p:sldId id="264" r:id="rId11"/>
    <p:sldId id="278" r:id="rId12"/>
    <p:sldId id="265" r:id="rId13"/>
    <p:sldId id="267" r:id="rId14"/>
    <p:sldId id="268" r:id="rId15"/>
    <p:sldId id="269" r:id="rId16"/>
    <p:sldId id="271" r:id="rId17"/>
    <p:sldId id="272" r:id="rId18"/>
    <p:sldId id="273" r:id="rId19"/>
    <p:sldId id="275" r:id="rId20"/>
    <p:sldId id="279" r:id="rId21"/>
    <p:sldId id="281" r:id="rId22"/>
    <p:sldId id="274" r:id="rId23"/>
    <p:sldId id="277" r:id="rId24"/>
    <p:sldId id="276" r:id="rId25"/>
    <p:sldId id="270" r:id="rId26"/>
    <p:sldId id="284" r:id="rId27"/>
    <p:sldId id="283" r:id="rId28"/>
    <p:sldId id="289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17" autoAdjust="0"/>
    <p:restoredTop sz="87174" autoAdjust="0"/>
  </p:normalViewPr>
  <p:slideViewPr>
    <p:cSldViewPr snapToGrid="0">
      <p:cViewPr varScale="1">
        <p:scale>
          <a:sx n="65" d="100"/>
          <a:sy n="65" d="100"/>
        </p:scale>
        <p:origin x="3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1E6A2-262E-4138-90DA-6C3E5FA4F40F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A0D28-911B-47FA-ABDD-19649EE4D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44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注意 </a:t>
            </a:r>
            <a:r>
              <a:rPr lang="en-US" altLang="zh-CN" dirty="0"/>
              <a:t>loudness </a:t>
            </a:r>
            <a:r>
              <a:rPr lang="zh-CN" altLang="en-US" dirty="0"/>
              <a:t>和 </a:t>
            </a:r>
            <a:r>
              <a:rPr lang="en-US" altLang="zh-CN" dirty="0"/>
              <a:t>timbre </a:t>
            </a:r>
            <a:r>
              <a:rPr lang="zh-CN" altLang="en-US" dirty="0"/>
              <a:t>的 </a:t>
            </a:r>
            <a:r>
              <a:rPr lang="en-US" altLang="zh-CN" dirty="0"/>
              <a:t>disentanglement.</a:t>
            </a:r>
            <a:r>
              <a:rPr lang="zh-CN" altLang="en-US" dirty="0"/>
              <a:t> 可以一样的 </a:t>
            </a:r>
            <a:r>
              <a:rPr lang="en-US" altLang="zh-CN" dirty="0"/>
              <a:t>timbre </a:t>
            </a:r>
            <a:r>
              <a:rPr lang="zh-CN" altLang="en-US" dirty="0"/>
              <a:t>不一样响，</a:t>
            </a:r>
            <a:r>
              <a:rPr lang="en-US" altLang="zh-CN" dirty="0"/>
              <a:t>vice versa. </a:t>
            </a:r>
            <a:endParaRPr lang="en-US" dirty="0"/>
          </a:p>
          <a:p>
            <a:r>
              <a:rPr lang="zh-CN" altLang="en-US" dirty="0"/>
              <a:t>瞬时：</a:t>
            </a:r>
            <a:r>
              <a:rPr lang="en-US" altLang="zh-CN" dirty="0"/>
              <a:t>harmonics</a:t>
            </a:r>
            <a:endParaRPr lang="en-US" dirty="0"/>
          </a:p>
          <a:p>
            <a:r>
              <a:rPr lang="en-US" dirty="0"/>
              <a:t>Temporal: ADSR of volume; ADSR of </a:t>
            </a:r>
            <a:r>
              <a:rPr lang="zh-CN" altLang="en-US" dirty="0"/>
              <a:t>瞬时 </a:t>
            </a:r>
            <a:r>
              <a:rPr lang="en-US" altLang="zh-CN" dirty="0"/>
              <a:t>timbre…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A0D28-911B-47FA-ABDD-19649EE4DA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10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保留了什么 没保留什么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A0D28-911B-47FA-ABDD-19649EE4DA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23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A0D28-911B-47FA-ABDD-19649EE4DA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49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Assumption: Monophonic! 0-phonic is polyphonic!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A0D28-911B-47FA-ABDD-19649EE4DA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63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注意 </a:t>
            </a:r>
            <a:r>
              <a:rPr lang="en-US" altLang="zh-CN" dirty="0"/>
              <a:t>loudness </a:t>
            </a:r>
            <a:r>
              <a:rPr lang="zh-CN" altLang="en-US" dirty="0"/>
              <a:t>和 </a:t>
            </a:r>
            <a:r>
              <a:rPr lang="en-US" altLang="zh-CN" dirty="0"/>
              <a:t>timbre </a:t>
            </a:r>
            <a:r>
              <a:rPr lang="zh-CN" altLang="en-US" dirty="0"/>
              <a:t>的 </a:t>
            </a:r>
            <a:r>
              <a:rPr lang="en-US" altLang="zh-CN" dirty="0"/>
              <a:t>disentanglement.</a:t>
            </a:r>
            <a:r>
              <a:rPr lang="zh-CN" altLang="en-US" dirty="0"/>
              <a:t> 可以一样的 </a:t>
            </a:r>
            <a:r>
              <a:rPr lang="en-US" altLang="zh-CN" dirty="0"/>
              <a:t>timbre </a:t>
            </a:r>
            <a:r>
              <a:rPr lang="zh-CN" altLang="en-US" dirty="0"/>
              <a:t>不一样响，</a:t>
            </a:r>
            <a:r>
              <a:rPr lang="en-US" altLang="zh-CN" dirty="0"/>
              <a:t>vice versa. </a:t>
            </a:r>
            <a:endParaRPr lang="en-US" dirty="0"/>
          </a:p>
          <a:p>
            <a:r>
              <a:rPr lang="zh-CN" altLang="en-US" dirty="0"/>
              <a:t>瞬时：</a:t>
            </a:r>
            <a:r>
              <a:rPr lang="en-US" altLang="zh-CN" dirty="0"/>
              <a:t>harmonics</a:t>
            </a:r>
            <a:endParaRPr lang="en-US" dirty="0"/>
          </a:p>
          <a:p>
            <a:r>
              <a:rPr lang="en-US" dirty="0"/>
              <a:t>Temporal: ADSR of volume; ADSR of </a:t>
            </a:r>
            <a:r>
              <a:rPr lang="zh-CN" altLang="en-US" dirty="0"/>
              <a:t>瞬时 </a:t>
            </a:r>
            <a:r>
              <a:rPr lang="en-US" altLang="zh-CN" dirty="0"/>
              <a:t>timbre…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A0D28-911B-47FA-ABDD-19649EE4DA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25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我：不会说上海话。</a:t>
            </a:r>
            <a:r>
              <a:rPr lang="en-US" altLang="zh-CN" dirty="0"/>
              <a:t>x2</a:t>
            </a:r>
            <a:r>
              <a:rPr lang="zh-CN" altLang="en-US" dirty="0"/>
              <a:t>：像了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A0D28-911B-47FA-ABDD-19649EE4DA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85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Original </a:t>
            </a:r>
            <a:r>
              <a:rPr lang="zh-CN" altLang="en-US" dirty="0"/>
              <a:t>能听出按键声吗？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A0D28-911B-47FA-ABDD-19649EE4DA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Original </a:t>
            </a:r>
            <a:r>
              <a:rPr lang="zh-CN" altLang="en-US" dirty="0"/>
              <a:t>能听出拉弓声吗？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A0D28-911B-47FA-ABDD-19649EE4DA8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92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Tremolo VS reverb: which one will break it? </a:t>
            </a:r>
          </a:p>
          <a:p>
            <a:r>
              <a:rPr lang="en-US" dirty="0"/>
              <a:t>Why is the reverb not captured in unvoiced? Low-pass, they too sharp.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A0D28-911B-47FA-ABDD-19649EE4DA8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6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19528-4C80-483C-AB43-B4F06C7A6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7F45C-2028-4CCC-9A1E-74AF1BEFE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DC4DA-570B-42B1-A3B7-13021273A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7EE2-8B15-4C38-A8BD-FCD2308DDE7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1D97B-1533-4999-A25C-7E2630ED6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4CC8E-0D9E-45DA-B971-1623B6204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097F-6240-4C8B-926E-6497A73FD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9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829D6-9DE9-4932-9E03-AC21FF7D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3712D0-BF4F-4F63-AC06-B5FB3A0C2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34947-0258-4FC8-9A75-EFFFD3913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7EE2-8B15-4C38-A8BD-FCD2308DDE7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0E241-6724-44B8-96FF-D7F4187D0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F3B46-15CC-4F16-8DCD-79130220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097F-6240-4C8B-926E-6497A73FD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0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82DEE5-CE91-46DE-BE64-C00833F4DC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64054-77B8-4C4E-94A7-B0F0C5AB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C081D-5ED3-4C94-87C9-CB03B83F8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7EE2-8B15-4C38-A8BD-FCD2308DDE7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C97C2-914C-4459-A4F8-AF374F23D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862C2-B2C4-4344-83E5-B6AD30CBC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097F-6240-4C8B-926E-6497A73FD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29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CDD53-8288-4661-906C-D817A6820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575D8-E984-4CBB-A952-303CAFA78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ABA65-14EE-4463-A886-769BED28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7EE2-8B15-4C38-A8BD-FCD2308DDE7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55F49-E289-461E-ACDE-2F97BA269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F42A5-DB4E-49EA-ACE8-0DC468CAC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097F-6240-4C8B-926E-6497A73FD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DCE34-4709-4586-BFC0-03C63B008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8C718-C815-4CEB-8B8D-3D85867CC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7DDD7-FE54-4F33-9BD4-081FB913D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7EE2-8B15-4C38-A8BD-FCD2308DDE7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C990E-9FB2-410A-A689-81F4F55A6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F45D5-A518-433D-B825-4A2E47CE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097F-6240-4C8B-926E-6497A73FD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1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A59A2-A8E3-49A6-AE0D-94F7211DA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1EC95-1738-42E3-88D7-DF49851A9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1DF0C-ED95-4411-893F-527ADE789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6D681A-D73D-4EA3-93AB-9A20E98D0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7EE2-8B15-4C38-A8BD-FCD2308DDE7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18185-8977-4AF3-9F74-6CBEFCC4B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7C600-4896-42F2-AE20-395D46A4E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097F-6240-4C8B-926E-6497A73FD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75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677F5-1F11-4314-A923-3F119E30D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8AF84-6BB2-4F04-BB33-164D4CB95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28BD3-61A7-4C81-827A-B37BF2F37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9EDD14-C4DE-493B-A486-437260691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1454E8-A4BC-4E97-BFA0-28EBBAF5E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39662B-D736-4648-A6FD-3DAEA61B7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7EE2-8B15-4C38-A8BD-FCD2308DDE7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0ADC7-646D-4981-8081-48E47EEB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FD6AF7-1E22-470F-BD83-14BA64A54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097F-6240-4C8B-926E-6497A73FD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82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2EA6F-1169-4CB7-B41B-8B179E2C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A71DE8-A6F3-466B-8932-C59FA67F2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7EE2-8B15-4C38-A8BD-FCD2308DDE7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1B918-7D77-4766-914A-1D8D5F9C4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71E78-D7FD-42CD-B41F-6D9F36F0C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097F-6240-4C8B-926E-6497A73FD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3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F2254B-043B-4DB9-ADE7-D1A4CDCE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7EE2-8B15-4C38-A8BD-FCD2308DDE7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576643-706D-444E-8061-15C1FF776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07EEB-4272-48C6-85DF-8FF29FB97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097F-6240-4C8B-926E-6497A73FD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80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AEDC7-F371-4773-BC74-05DE06EA6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BBB67-85BF-4527-AEBB-C78A4EFE1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94CE5-AC20-42ED-986D-E4588B38E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C6825-85ED-4A18-AEBF-61E60D2F4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7EE2-8B15-4C38-A8BD-FCD2308DDE7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317E5-E7F8-426E-BA58-D5AF3B152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FAEEC-591C-4586-A682-57314CB9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097F-6240-4C8B-926E-6497A73FD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90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06C7E-1D2D-4CE9-A07C-D520BFA5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70195F-C6FC-4EC7-B8F6-5C6BA689F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7836E-CEF2-4857-B452-6CFA6316F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7B469-6589-4DD1-A0B4-623A461B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7EE2-8B15-4C38-A8BD-FCD2308DDE7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F0981-E316-4B2E-822B-EA5770F98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5A1DD-3B84-4B5C-8119-A3BBB6A2A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097F-6240-4C8B-926E-6497A73FD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11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5BA898-2F19-4D00-AC48-1AB918A2B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FDD15-F6EA-4D01-BF94-D953B05F2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0FFE1-BBFA-4074-8964-E5C276F22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67EE2-8B15-4C38-A8BD-FCD2308DDE7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53421-EDF1-4EAB-9B4F-A9A58A256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48F41-725A-41D7-97BC-297A45F51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D097F-6240-4C8B-926E-6497A73FD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2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3" Type="http://schemas.microsoft.com/office/2007/relationships/media" Target="../media/media3.wav"/><Relationship Id="rId21" Type="http://schemas.openxmlformats.org/officeDocument/2006/relationships/slideLayout" Target="../slideLayouts/slideLayout2.xml"/><Relationship Id="rId7" Type="http://schemas.microsoft.com/office/2007/relationships/media" Target="../media/media5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" Type="http://schemas.openxmlformats.org/officeDocument/2006/relationships/audio" Target="../media/media2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6.wav"/><Relationship Id="rId5" Type="http://schemas.microsoft.com/office/2007/relationships/media" Target="../media/media4.wav"/><Relationship Id="rId15" Type="http://schemas.microsoft.com/office/2007/relationships/media" Target="../media/media8.wav"/><Relationship Id="rId23" Type="http://schemas.openxmlformats.org/officeDocument/2006/relationships/image" Target="../media/image7.png"/><Relationship Id="rId10" Type="http://schemas.openxmlformats.org/officeDocument/2006/relationships/audio" Target="../media/media1.wav"/><Relationship Id="rId19" Type="http://schemas.microsoft.com/office/2007/relationships/media" Target="../media/media10.wav"/><Relationship Id="rId4" Type="http://schemas.openxmlformats.org/officeDocument/2006/relationships/audio" Target="../media/media3.wav"/><Relationship Id="rId9" Type="http://schemas.microsoft.com/office/2007/relationships/media" Target="../media/media1.wav"/><Relationship Id="rId14" Type="http://schemas.openxmlformats.org/officeDocument/2006/relationships/audio" Target="../media/media7.wav"/><Relationship Id="rId2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3" Type="http://schemas.microsoft.com/office/2007/relationships/media" Target="../media/media14.wav"/><Relationship Id="rId7" Type="http://schemas.microsoft.com/office/2007/relationships/media" Target="../media/media16.wav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openxmlformats.org/officeDocument/2006/relationships/image" Target="../media/image7.png"/><Relationship Id="rId5" Type="http://schemas.microsoft.com/office/2007/relationships/media" Target="../media/media15.wav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14.wav"/><Relationship Id="rId9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wav"/><Relationship Id="rId13" Type="http://schemas.openxmlformats.org/officeDocument/2006/relationships/image" Target="../media/image7.png"/><Relationship Id="rId3" Type="http://schemas.microsoft.com/office/2007/relationships/media" Target="../media/media18.wav"/><Relationship Id="rId7" Type="http://schemas.microsoft.com/office/2007/relationships/media" Target="../media/media20.wav"/><Relationship Id="rId12" Type="http://schemas.openxmlformats.org/officeDocument/2006/relationships/notesSlide" Target="../notesSlides/notesSlide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audio" Target="../media/media19.wav"/><Relationship Id="rId11" Type="http://schemas.openxmlformats.org/officeDocument/2006/relationships/slideLayout" Target="../slideLayouts/slideLayout2.xml"/><Relationship Id="rId5" Type="http://schemas.microsoft.com/office/2007/relationships/media" Target="../media/media19.wav"/><Relationship Id="rId10" Type="http://schemas.openxmlformats.org/officeDocument/2006/relationships/audio" Target="../media/media21.wav"/><Relationship Id="rId4" Type="http://schemas.openxmlformats.org/officeDocument/2006/relationships/audio" Target="../media/media18.wav"/><Relationship Id="rId9" Type="http://schemas.microsoft.com/office/2007/relationships/media" Target="../media/media2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wav"/><Relationship Id="rId3" Type="http://schemas.microsoft.com/office/2007/relationships/media" Target="../media/media23.wav"/><Relationship Id="rId7" Type="http://schemas.microsoft.com/office/2007/relationships/media" Target="../media/media25.wav"/><Relationship Id="rId12" Type="http://schemas.openxmlformats.org/officeDocument/2006/relationships/image" Target="../media/image7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audio" Target="../media/media24.wav"/><Relationship Id="rId11" Type="http://schemas.openxmlformats.org/officeDocument/2006/relationships/hyperlink" Target="https://freesound.org/people/leewarner/sounds/367533/" TargetMode="External"/><Relationship Id="rId5" Type="http://schemas.microsoft.com/office/2007/relationships/media" Target="../media/media24.wav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23.wav"/><Relationship Id="rId9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wav"/><Relationship Id="rId3" Type="http://schemas.microsoft.com/office/2007/relationships/media" Target="../media/media27.wav"/><Relationship Id="rId7" Type="http://schemas.microsoft.com/office/2007/relationships/media" Target="../media/media29.wav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audio" Target="../media/media28.wav"/><Relationship Id="rId11" Type="http://schemas.openxmlformats.org/officeDocument/2006/relationships/image" Target="../media/image7.png"/><Relationship Id="rId5" Type="http://schemas.microsoft.com/office/2007/relationships/media" Target="../media/media28.wav"/><Relationship Id="rId10" Type="http://schemas.openxmlformats.org/officeDocument/2006/relationships/hyperlink" Target="https://freesound.org/people/Lemoncreme/sounds/186942/" TargetMode="External"/><Relationship Id="rId4" Type="http://schemas.openxmlformats.org/officeDocument/2006/relationships/audio" Target="../media/media27.wav"/><Relationship Id="rId9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3.wav"/><Relationship Id="rId3" Type="http://schemas.microsoft.com/office/2007/relationships/media" Target="../media/media31.wav"/><Relationship Id="rId7" Type="http://schemas.microsoft.com/office/2007/relationships/media" Target="../media/media33.wav"/><Relationship Id="rId12" Type="http://schemas.openxmlformats.org/officeDocument/2006/relationships/image" Target="../media/image7.pn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audio" Target="../media/media32.wav"/><Relationship Id="rId11" Type="http://schemas.openxmlformats.org/officeDocument/2006/relationships/hyperlink" Target="https://freesound.org/people/FreqMan/sounds/42954/" TargetMode="External"/><Relationship Id="rId5" Type="http://schemas.microsoft.com/office/2007/relationships/media" Target="../media/media32.wav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31.wav"/><Relationship Id="rId9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7.wav"/><Relationship Id="rId3" Type="http://schemas.microsoft.com/office/2007/relationships/media" Target="../media/media35.wav"/><Relationship Id="rId7" Type="http://schemas.microsoft.com/office/2007/relationships/media" Target="../media/media37.wav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audio" Target="../media/media36.wav"/><Relationship Id="rId11" Type="http://schemas.openxmlformats.org/officeDocument/2006/relationships/image" Target="../media/image7.png"/><Relationship Id="rId5" Type="http://schemas.microsoft.com/office/2007/relationships/media" Target="../media/media36.wav"/><Relationship Id="rId10" Type="http://schemas.openxmlformats.org/officeDocument/2006/relationships/hyperlink" Target="https://freesound.org/people/owstu/sounds/508530/" TargetMode="External"/><Relationship Id="rId4" Type="http://schemas.openxmlformats.org/officeDocument/2006/relationships/audio" Target="../media/media35.wav"/><Relationship Id="rId9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1.wav"/><Relationship Id="rId3" Type="http://schemas.microsoft.com/office/2007/relationships/media" Target="../media/media39.wav"/><Relationship Id="rId7" Type="http://schemas.microsoft.com/office/2007/relationships/media" Target="../media/media41.wav"/><Relationship Id="rId12" Type="http://schemas.openxmlformats.org/officeDocument/2006/relationships/image" Target="../media/image7.png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audio" Target="../media/media40.wav"/><Relationship Id="rId11" Type="http://schemas.openxmlformats.org/officeDocument/2006/relationships/hyperlink" Target="https://freesound.org/people/womb_affliction/sounds/376532/" TargetMode="External"/><Relationship Id="rId5" Type="http://schemas.microsoft.com/office/2007/relationships/media" Target="../media/media40.wav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39.wav"/><Relationship Id="rId9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5.wav"/><Relationship Id="rId3" Type="http://schemas.microsoft.com/office/2007/relationships/media" Target="../media/media43.wav"/><Relationship Id="rId7" Type="http://schemas.microsoft.com/office/2007/relationships/media" Target="../media/media45.wav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audio" Target="../media/media44.wav"/><Relationship Id="rId11" Type="http://schemas.openxmlformats.org/officeDocument/2006/relationships/image" Target="../media/image7.png"/><Relationship Id="rId5" Type="http://schemas.microsoft.com/office/2007/relationships/media" Target="../media/media44.wav"/><Relationship Id="rId10" Type="http://schemas.openxmlformats.org/officeDocument/2006/relationships/hyperlink" Target="https://freesound.org/people/Kevcio/sounds/263869/" TargetMode="External"/><Relationship Id="rId4" Type="http://schemas.openxmlformats.org/officeDocument/2006/relationships/audio" Target="../media/media43.wav"/><Relationship Id="rId9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9.wav"/><Relationship Id="rId3" Type="http://schemas.microsoft.com/office/2007/relationships/media" Target="../media/media47.wav"/><Relationship Id="rId7" Type="http://schemas.microsoft.com/office/2007/relationships/media" Target="../media/media49.wav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audio" Target="../media/media48.wav"/><Relationship Id="rId11" Type="http://schemas.openxmlformats.org/officeDocument/2006/relationships/image" Target="../media/image7.png"/><Relationship Id="rId5" Type="http://schemas.microsoft.com/office/2007/relationships/media" Target="../media/media48.wav"/><Relationship Id="rId10" Type="http://schemas.openxmlformats.org/officeDocument/2006/relationships/hyperlink" Target="https://freesound.org/people/sorohanro/sounds/77708/" TargetMode="External"/><Relationship Id="rId4" Type="http://schemas.openxmlformats.org/officeDocument/2006/relationships/audio" Target="../media/media47.wav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wav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1392E-EB1C-4613-80E9-68CA0AAE51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Timbre as envelope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6C99AE-3979-4F7E-A773-EA598531E4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One-person a cappella live</a:t>
            </a:r>
            <a:br>
              <a:rPr lang="en-US" dirty="0"/>
            </a:br>
            <a:r>
              <a:rPr lang="en-US" dirty="0"/>
              <a:t>Daniel, 6/28/2021</a:t>
            </a:r>
          </a:p>
        </p:txBody>
      </p:sp>
    </p:spTree>
    <p:extLst>
      <p:ext uri="{BB962C8B-B14F-4D97-AF65-F5344CB8AC3E}">
        <p14:creationId xmlns:p14="http://schemas.microsoft.com/office/powerpoint/2010/main" val="2258196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BD306F-F247-4A4E-895C-83B1F7DB0B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Harmonic contour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∋</m:t>
                    </m:r>
                  </m:oMath>
                </a14:m>
                <a:r>
                  <a:rPr lang="en-US" dirty="0"/>
                  <a:t> loudness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BD306F-F247-4A4E-895C-83B1F7DB0B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87ED64-EBE3-4E7D-A580-5BA10FAD4A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880846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To define a no-loudness harmonic contour, you will need a normalization scheme. </a:t>
                </a:r>
              </a:p>
              <a:p>
                <a:r>
                  <a:rPr lang="en-US" sz="3200" dirty="0"/>
                  <a:t>It’s unclear how to normalize. What should be the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dirty="0"/>
                  <a:t>? </a:t>
                </a:r>
              </a:p>
              <a:p>
                <a:r>
                  <a:rPr lang="zh-CN" altLang="en-US" sz="2800" dirty="0"/>
                  <a:t>可以</a:t>
                </a:r>
                <a:r>
                  <a:rPr lang="en-US" altLang="zh-CN" sz="2800" dirty="0"/>
                  <a:t>f</a:t>
                </a:r>
                <a:r>
                  <a:rPr lang="en-US" altLang="zh-CN" dirty="0"/>
                  <a:t>0</a:t>
                </a:r>
                <a:r>
                  <a:rPr lang="zh-CN" altLang="en-US" dirty="0"/>
                  <a:t>，可以</a:t>
                </a:r>
                <a:r>
                  <a:rPr lang="en-US" altLang="zh-CN" dirty="0"/>
                  <a:t>overall energy,</a:t>
                </a:r>
                <a:r>
                  <a:rPr lang="zh-CN" altLang="en-US" dirty="0"/>
                  <a:t> 但都不好。</a:t>
                </a:r>
                <a:r>
                  <a:rPr lang="zh-CN" altLang="en-US" sz="2800" dirty="0"/>
                  <a:t>看到一个 </a:t>
                </a:r>
                <a:r>
                  <a:rPr lang="en-US" altLang="zh-CN" sz="2800" dirty="0"/>
                  <a:t>harmonic contour </a:t>
                </a:r>
                <a:r>
                  <a:rPr lang="zh-CN" altLang="en-US" sz="2800" dirty="0"/>
                  <a:t>你无法既知道</a:t>
                </a:r>
                <a:r>
                  <a:rPr lang="en-US" altLang="zh-CN" sz="2800" dirty="0"/>
                  <a:t>timbre</a:t>
                </a:r>
                <a:r>
                  <a:rPr lang="zh-CN" altLang="en-US" sz="2800" dirty="0"/>
                  <a:t>、又知道</a:t>
                </a:r>
                <a:r>
                  <a:rPr lang="en-US" altLang="zh-CN" sz="2800" dirty="0"/>
                  <a:t>loudness</a:t>
                </a:r>
                <a:r>
                  <a:rPr lang="zh-CN" altLang="en-US" sz="2800" dirty="0"/>
                  <a:t>，你只能知道</a:t>
                </a:r>
                <a:r>
                  <a:rPr lang="en-US" altLang="zh-CN" sz="2800" dirty="0"/>
                  <a:t>timbre + loudness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87ED64-EBE3-4E7D-A580-5BA10FAD4A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880846"/>
              </a:xfrm>
              <a:blipFill>
                <a:blip r:embed="rId3"/>
                <a:stretch>
                  <a:fillRect l="-1333" t="-4440" b="-3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8">
            <a:extLst>
              <a:ext uri="{FF2B5EF4-FFF2-40B4-BE49-F238E27FC236}">
                <a16:creationId xmlns:a16="http://schemas.microsoft.com/office/drawing/2014/main" id="{3A2FE173-CD39-4850-8A13-7CC98FC3B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010" y="4706471"/>
            <a:ext cx="7521980" cy="206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A880116-704E-42C6-97F9-7DAF86CE9C64}"/>
              </a:ext>
            </a:extLst>
          </p:cNvPr>
          <p:cNvSpPr/>
          <p:nvPr/>
        </p:nvSpPr>
        <p:spPr>
          <a:xfrm>
            <a:off x="3021106" y="4876800"/>
            <a:ext cx="6660776" cy="1102659"/>
          </a:xfrm>
          <a:custGeom>
            <a:avLst/>
            <a:gdLst>
              <a:gd name="connsiteX0" fmla="*/ 0 w 6660776"/>
              <a:gd name="connsiteY0" fmla="*/ 98612 h 1102659"/>
              <a:gd name="connsiteX1" fmla="*/ 242047 w 6660776"/>
              <a:gd name="connsiteY1" fmla="*/ 89647 h 1102659"/>
              <a:gd name="connsiteX2" fmla="*/ 268941 w 6660776"/>
              <a:gd name="connsiteY2" fmla="*/ 80682 h 1102659"/>
              <a:gd name="connsiteX3" fmla="*/ 349623 w 6660776"/>
              <a:gd name="connsiteY3" fmla="*/ 71718 h 1102659"/>
              <a:gd name="connsiteX4" fmla="*/ 439270 w 6660776"/>
              <a:gd name="connsiteY4" fmla="*/ 35859 h 1102659"/>
              <a:gd name="connsiteX5" fmla="*/ 466165 w 6660776"/>
              <a:gd name="connsiteY5" fmla="*/ 26894 h 1102659"/>
              <a:gd name="connsiteX6" fmla="*/ 591670 w 6660776"/>
              <a:gd name="connsiteY6" fmla="*/ 0 h 1102659"/>
              <a:gd name="connsiteX7" fmla="*/ 717176 w 6660776"/>
              <a:gd name="connsiteY7" fmla="*/ 17929 h 1102659"/>
              <a:gd name="connsiteX8" fmla="*/ 753035 w 6660776"/>
              <a:gd name="connsiteY8" fmla="*/ 35859 h 1102659"/>
              <a:gd name="connsiteX9" fmla="*/ 797859 w 6660776"/>
              <a:gd name="connsiteY9" fmla="*/ 44824 h 1102659"/>
              <a:gd name="connsiteX10" fmla="*/ 869576 w 6660776"/>
              <a:gd name="connsiteY10" fmla="*/ 62753 h 1102659"/>
              <a:gd name="connsiteX11" fmla="*/ 923365 w 6660776"/>
              <a:gd name="connsiteY11" fmla="*/ 89647 h 1102659"/>
              <a:gd name="connsiteX12" fmla="*/ 995082 w 6660776"/>
              <a:gd name="connsiteY12" fmla="*/ 107576 h 1102659"/>
              <a:gd name="connsiteX13" fmla="*/ 1030941 w 6660776"/>
              <a:gd name="connsiteY13" fmla="*/ 125506 h 1102659"/>
              <a:gd name="connsiteX14" fmla="*/ 1084729 w 6660776"/>
              <a:gd name="connsiteY14" fmla="*/ 143435 h 1102659"/>
              <a:gd name="connsiteX15" fmla="*/ 1156447 w 6660776"/>
              <a:gd name="connsiteY15" fmla="*/ 188259 h 1102659"/>
              <a:gd name="connsiteX16" fmla="*/ 1219200 w 6660776"/>
              <a:gd name="connsiteY16" fmla="*/ 251012 h 1102659"/>
              <a:gd name="connsiteX17" fmla="*/ 1237129 w 6660776"/>
              <a:gd name="connsiteY17" fmla="*/ 295835 h 1102659"/>
              <a:gd name="connsiteX18" fmla="*/ 1281953 w 6660776"/>
              <a:gd name="connsiteY18" fmla="*/ 331694 h 1102659"/>
              <a:gd name="connsiteX19" fmla="*/ 1317812 w 6660776"/>
              <a:gd name="connsiteY19" fmla="*/ 367553 h 1102659"/>
              <a:gd name="connsiteX20" fmla="*/ 1380565 w 6660776"/>
              <a:gd name="connsiteY20" fmla="*/ 412376 h 1102659"/>
              <a:gd name="connsiteX21" fmla="*/ 1416423 w 6660776"/>
              <a:gd name="connsiteY21" fmla="*/ 439271 h 1102659"/>
              <a:gd name="connsiteX22" fmla="*/ 1506070 w 6660776"/>
              <a:gd name="connsiteY22" fmla="*/ 457200 h 1102659"/>
              <a:gd name="connsiteX23" fmla="*/ 1613647 w 6660776"/>
              <a:gd name="connsiteY23" fmla="*/ 439271 h 1102659"/>
              <a:gd name="connsiteX24" fmla="*/ 1649506 w 6660776"/>
              <a:gd name="connsiteY24" fmla="*/ 385482 h 1102659"/>
              <a:gd name="connsiteX25" fmla="*/ 1703294 w 6660776"/>
              <a:gd name="connsiteY25" fmla="*/ 224118 h 1102659"/>
              <a:gd name="connsiteX26" fmla="*/ 1712259 w 6660776"/>
              <a:gd name="connsiteY26" fmla="*/ 170329 h 1102659"/>
              <a:gd name="connsiteX27" fmla="*/ 1721223 w 6660776"/>
              <a:gd name="connsiteY27" fmla="*/ 125506 h 1102659"/>
              <a:gd name="connsiteX28" fmla="*/ 1757082 w 6660776"/>
              <a:gd name="connsiteY28" fmla="*/ 98612 h 1102659"/>
              <a:gd name="connsiteX29" fmla="*/ 1882588 w 6660776"/>
              <a:gd name="connsiteY29" fmla="*/ 107576 h 1102659"/>
              <a:gd name="connsiteX30" fmla="*/ 1918447 w 6660776"/>
              <a:gd name="connsiteY30" fmla="*/ 152400 h 1102659"/>
              <a:gd name="connsiteX31" fmla="*/ 1963270 w 6660776"/>
              <a:gd name="connsiteY31" fmla="*/ 179294 h 1102659"/>
              <a:gd name="connsiteX32" fmla="*/ 1999129 w 6660776"/>
              <a:gd name="connsiteY32" fmla="*/ 224118 h 1102659"/>
              <a:gd name="connsiteX33" fmla="*/ 2043953 w 6660776"/>
              <a:gd name="connsiteY33" fmla="*/ 242047 h 1102659"/>
              <a:gd name="connsiteX34" fmla="*/ 2052918 w 6660776"/>
              <a:gd name="connsiteY34" fmla="*/ 268941 h 1102659"/>
              <a:gd name="connsiteX35" fmla="*/ 2088776 w 6660776"/>
              <a:gd name="connsiteY35" fmla="*/ 295835 h 1102659"/>
              <a:gd name="connsiteX36" fmla="*/ 2106706 w 6660776"/>
              <a:gd name="connsiteY36" fmla="*/ 322729 h 1102659"/>
              <a:gd name="connsiteX37" fmla="*/ 2142565 w 6660776"/>
              <a:gd name="connsiteY37" fmla="*/ 349624 h 1102659"/>
              <a:gd name="connsiteX38" fmla="*/ 2223247 w 6660776"/>
              <a:gd name="connsiteY38" fmla="*/ 457200 h 1102659"/>
              <a:gd name="connsiteX39" fmla="*/ 2241176 w 6660776"/>
              <a:gd name="connsiteY39" fmla="*/ 502024 h 1102659"/>
              <a:gd name="connsiteX40" fmla="*/ 2303929 w 6660776"/>
              <a:gd name="connsiteY40" fmla="*/ 582706 h 1102659"/>
              <a:gd name="connsiteX41" fmla="*/ 2330823 w 6660776"/>
              <a:gd name="connsiteY41" fmla="*/ 600635 h 1102659"/>
              <a:gd name="connsiteX42" fmla="*/ 2411506 w 6660776"/>
              <a:gd name="connsiteY42" fmla="*/ 654424 h 1102659"/>
              <a:gd name="connsiteX43" fmla="*/ 2456329 w 6660776"/>
              <a:gd name="connsiteY43" fmla="*/ 690282 h 1102659"/>
              <a:gd name="connsiteX44" fmla="*/ 2581835 w 6660776"/>
              <a:gd name="connsiteY44" fmla="*/ 726141 h 1102659"/>
              <a:gd name="connsiteX45" fmla="*/ 2671482 w 6660776"/>
              <a:gd name="connsiteY45" fmla="*/ 753035 h 1102659"/>
              <a:gd name="connsiteX46" fmla="*/ 2716306 w 6660776"/>
              <a:gd name="connsiteY46" fmla="*/ 788894 h 1102659"/>
              <a:gd name="connsiteX47" fmla="*/ 2761129 w 6660776"/>
              <a:gd name="connsiteY47" fmla="*/ 797859 h 1102659"/>
              <a:gd name="connsiteX48" fmla="*/ 3101788 w 6660776"/>
              <a:gd name="connsiteY48" fmla="*/ 851647 h 1102659"/>
              <a:gd name="connsiteX49" fmla="*/ 3200400 w 6660776"/>
              <a:gd name="connsiteY49" fmla="*/ 914400 h 1102659"/>
              <a:gd name="connsiteX50" fmla="*/ 3227294 w 6660776"/>
              <a:gd name="connsiteY50" fmla="*/ 932329 h 1102659"/>
              <a:gd name="connsiteX51" fmla="*/ 3263153 w 6660776"/>
              <a:gd name="connsiteY51" fmla="*/ 977153 h 1102659"/>
              <a:gd name="connsiteX52" fmla="*/ 3290047 w 6660776"/>
              <a:gd name="connsiteY52" fmla="*/ 1004047 h 1102659"/>
              <a:gd name="connsiteX53" fmla="*/ 3307976 w 6660776"/>
              <a:gd name="connsiteY53" fmla="*/ 1039906 h 1102659"/>
              <a:gd name="connsiteX54" fmla="*/ 3424518 w 6660776"/>
              <a:gd name="connsiteY54" fmla="*/ 1102659 h 1102659"/>
              <a:gd name="connsiteX55" fmla="*/ 3523129 w 6660776"/>
              <a:gd name="connsiteY55" fmla="*/ 1084729 h 1102659"/>
              <a:gd name="connsiteX56" fmla="*/ 3550023 w 6660776"/>
              <a:gd name="connsiteY56" fmla="*/ 1039906 h 1102659"/>
              <a:gd name="connsiteX57" fmla="*/ 3585882 w 6660776"/>
              <a:gd name="connsiteY57" fmla="*/ 1004047 h 1102659"/>
              <a:gd name="connsiteX58" fmla="*/ 3657600 w 6660776"/>
              <a:gd name="connsiteY58" fmla="*/ 932329 h 1102659"/>
              <a:gd name="connsiteX59" fmla="*/ 3810000 w 6660776"/>
              <a:gd name="connsiteY59" fmla="*/ 896471 h 1102659"/>
              <a:gd name="connsiteX60" fmla="*/ 3935506 w 6660776"/>
              <a:gd name="connsiteY60" fmla="*/ 842682 h 1102659"/>
              <a:gd name="connsiteX61" fmla="*/ 3971365 w 6660776"/>
              <a:gd name="connsiteY61" fmla="*/ 833718 h 1102659"/>
              <a:gd name="connsiteX62" fmla="*/ 4258235 w 6660776"/>
              <a:gd name="connsiteY62" fmla="*/ 815788 h 1102659"/>
              <a:gd name="connsiteX63" fmla="*/ 4312023 w 6660776"/>
              <a:gd name="connsiteY63" fmla="*/ 797859 h 1102659"/>
              <a:gd name="connsiteX64" fmla="*/ 4347882 w 6660776"/>
              <a:gd name="connsiteY64" fmla="*/ 788894 h 1102659"/>
              <a:gd name="connsiteX65" fmla="*/ 4401670 w 6660776"/>
              <a:gd name="connsiteY65" fmla="*/ 753035 h 1102659"/>
              <a:gd name="connsiteX66" fmla="*/ 4473388 w 6660776"/>
              <a:gd name="connsiteY66" fmla="*/ 735106 h 1102659"/>
              <a:gd name="connsiteX67" fmla="*/ 4536141 w 6660776"/>
              <a:gd name="connsiteY67" fmla="*/ 717176 h 1102659"/>
              <a:gd name="connsiteX68" fmla="*/ 4589929 w 6660776"/>
              <a:gd name="connsiteY68" fmla="*/ 699247 h 1102659"/>
              <a:gd name="connsiteX69" fmla="*/ 4688541 w 6660776"/>
              <a:gd name="connsiteY69" fmla="*/ 681318 h 1102659"/>
              <a:gd name="connsiteX70" fmla="*/ 4796118 w 6660776"/>
              <a:gd name="connsiteY70" fmla="*/ 654424 h 1102659"/>
              <a:gd name="connsiteX71" fmla="*/ 4823012 w 6660776"/>
              <a:gd name="connsiteY71" fmla="*/ 636494 h 1102659"/>
              <a:gd name="connsiteX72" fmla="*/ 4867835 w 6660776"/>
              <a:gd name="connsiteY72" fmla="*/ 609600 h 1102659"/>
              <a:gd name="connsiteX73" fmla="*/ 4912659 w 6660776"/>
              <a:gd name="connsiteY73" fmla="*/ 573741 h 1102659"/>
              <a:gd name="connsiteX74" fmla="*/ 4984376 w 6660776"/>
              <a:gd name="connsiteY74" fmla="*/ 546847 h 1102659"/>
              <a:gd name="connsiteX75" fmla="*/ 5127812 w 6660776"/>
              <a:gd name="connsiteY75" fmla="*/ 502024 h 1102659"/>
              <a:gd name="connsiteX76" fmla="*/ 5351929 w 6660776"/>
              <a:gd name="connsiteY76" fmla="*/ 546847 h 1102659"/>
              <a:gd name="connsiteX77" fmla="*/ 5423647 w 6660776"/>
              <a:gd name="connsiteY77" fmla="*/ 591671 h 1102659"/>
              <a:gd name="connsiteX78" fmla="*/ 5513294 w 6660776"/>
              <a:gd name="connsiteY78" fmla="*/ 627529 h 1102659"/>
              <a:gd name="connsiteX79" fmla="*/ 5549153 w 6660776"/>
              <a:gd name="connsiteY79" fmla="*/ 645459 h 1102659"/>
              <a:gd name="connsiteX80" fmla="*/ 5827059 w 6660776"/>
              <a:gd name="connsiteY80" fmla="*/ 663388 h 1102659"/>
              <a:gd name="connsiteX81" fmla="*/ 5880847 w 6660776"/>
              <a:gd name="connsiteY81" fmla="*/ 681318 h 1102659"/>
              <a:gd name="connsiteX82" fmla="*/ 5934635 w 6660776"/>
              <a:gd name="connsiteY82" fmla="*/ 717176 h 1102659"/>
              <a:gd name="connsiteX83" fmla="*/ 6024282 w 6660776"/>
              <a:gd name="connsiteY83" fmla="*/ 735106 h 1102659"/>
              <a:gd name="connsiteX84" fmla="*/ 6060141 w 6660776"/>
              <a:gd name="connsiteY84" fmla="*/ 744071 h 1102659"/>
              <a:gd name="connsiteX85" fmla="*/ 6203576 w 6660776"/>
              <a:gd name="connsiteY85" fmla="*/ 762000 h 1102659"/>
              <a:gd name="connsiteX86" fmla="*/ 6248400 w 6660776"/>
              <a:gd name="connsiteY86" fmla="*/ 770965 h 1102659"/>
              <a:gd name="connsiteX87" fmla="*/ 6284259 w 6660776"/>
              <a:gd name="connsiteY87" fmla="*/ 779929 h 1102659"/>
              <a:gd name="connsiteX88" fmla="*/ 6463553 w 6660776"/>
              <a:gd name="connsiteY88" fmla="*/ 797859 h 1102659"/>
              <a:gd name="connsiteX89" fmla="*/ 6526306 w 6660776"/>
              <a:gd name="connsiteY89" fmla="*/ 806824 h 1102659"/>
              <a:gd name="connsiteX90" fmla="*/ 6660776 w 6660776"/>
              <a:gd name="connsiteY90" fmla="*/ 815788 h 110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0776" h="1102659">
                <a:moveTo>
                  <a:pt x="0" y="98612"/>
                </a:moveTo>
                <a:cubicBezTo>
                  <a:pt x="80682" y="95624"/>
                  <a:pt x="161488" y="95018"/>
                  <a:pt x="242047" y="89647"/>
                </a:cubicBezTo>
                <a:cubicBezTo>
                  <a:pt x="251476" y="89018"/>
                  <a:pt x="259620" y="82235"/>
                  <a:pt x="268941" y="80682"/>
                </a:cubicBezTo>
                <a:cubicBezTo>
                  <a:pt x="295632" y="76234"/>
                  <a:pt x="322729" y="74706"/>
                  <a:pt x="349623" y="71718"/>
                </a:cubicBezTo>
                <a:cubicBezTo>
                  <a:pt x="416311" y="55046"/>
                  <a:pt x="355944" y="72893"/>
                  <a:pt x="439270" y="35859"/>
                </a:cubicBezTo>
                <a:cubicBezTo>
                  <a:pt x="447905" y="32021"/>
                  <a:pt x="457114" y="29609"/>
                  <a:pt x="466165" y="26894"/>
                </a:cubicBezTo>
                <a:cubicBezTo>
                  <a:pt x="541681" y="4239"/>
                  <a:pt x="514719" y="10994"/>
                  <a:pt x="591670" y="0"/>
                </a:cubicBezTo>
                <a:cubicBezTo>
                  <a:pt x="603099" y="1429"/>
                  <a:pt x="698718" y="12392"/>
                  <a:pt x="717176" y="17929"/>
                </a:cubicBezTo>
                <a:cubicBezTo>
                  <a:pt x="729976" y="21769"/>
                  <a:pt x="740357" y="31633"/>
                  <a:pt x="753035" y="35859"/>
                </a:cubicBezTo>
                <a:cubicBezTo>
                  <a:pt x="767490" y="40678"/>
                  <a:pt x="783012" y="41398"/>
                  <a:pt x="797859" y="44824"/>
                </a:cubicBezTo>
                <a:cubicBezTo>
                  <a:pt x="821869" y="50365"/>
                  <a:pt x="846199" y="54960"/>
                  <a:pt x="869576" y="62753"/>
                </a:cubicBezTo>
                <a:cubicBezTo>
                  <a:pt x="937174" y="85287"/>
                  <a:pt x="853851" y="54891"/>
                  <a:pt x="923365" y="89647"/>
                </a:cubicBezTo>
                <a:cubicBezTo>
                  <a:pt x="941746" y="98837"/>
                  <a:pt x="978028" y="104165"/>
                  <a:pt x="995082" y="107576"/>
                </a:cubicBezTo>
                <a:cubicBezTo>
                  <a:pt x="1007035" y="113553"/>
                  <a:pt x="1018533" y="120543"/>
                  <a:pt x="1030941" y="125506"/>
                </a:cubicBezTo>
                <a:cubicBezTo>
                  <a:pt x="1048488" y="132525"/>
                  <a:pt x="1067524" y="135615"/>
                  <a:pt x="1084729" y="143435"/>
                </a:cubicBezTo>
                <a:cubicBezTo>
                  <a:pt x="1086080" y="144049"/>
                  <a:pt x="1147650" y="180341"/>
                  <a:pt x="1156447" y="188259"/>
                </a:cubicBezTo>
                <a:cubicBezTo>
                  <a:pt x="1178435" y="208048"/>
                  <a:pt x="1198282" y="230094"/>
                  <a:pt x="1219200" y="251012"/>
                </a:cubicBezTo>
                <a:cubicBezTo>
                  <a:pt x="1225176" y="265953"/>
                  <a:pt x="1227249" y="283133"/>
                  <a:pt x="1237129" y="295835"/>
                </a:cubicBezTo>
                <a:cubicBezTo>
                  <a:pt x="1248876" y="310939"/>
                  <a:pt x="1267652" y="318982"/>
                  <a:pt x="1281953" y="331694"/>
                </a:cubicBezTo>
                <a:cubicBezTo>
                  <a:pt x="1294587" y="342924"/>
                  <a:pt x="1305090" y="356422"/>
                  <a:pt x="1317812" y="367553"/>
                </a:cubicBezTo>
                <a:cubicBezTo>
                  <a:pt x="1343871" y="390355"/>
                  <a:pt x="1354520" y="393773"/>
                  <a:pt x="1380565" y="412376"/>
                </a:cubicBezTo>
                <a:cubicBezTo>
                  <a:pt x="1392723" y="421060"/>
                  <a:pt x="1402352" y="434246"/>
                  <a:pt x="1416423" y="439271"/>
                </a:cubicBezTo>
                <a:cubicBezTo>
                  <a:pt x="1445122" y="449521"/>
                  <a:pt x="1506070" y="457200"/>
                  <a:pt x="1506070" y="457200"/>
                </a:cubicBezTo>
                <a:cubicBezTo>
                  <a:pt x="1541929" y="451224"/>
                  <a:pt x="1581131" y="455529"/>
                  <a:pt x="1613647" y="439271"/>
                </a:cubicBezTo>
                <a:cubicBezTo>
                  <a:pt x="1632921" y="429634"/>
                  <a:pt x="1639869" y="404756"/>
                  <a:pt x="1649506" y="385482"/>
                </a:cubicBezTo>
                <a:cubicBezTo>
                  <a:pt x="1677675" y="329144"/>
                  <a:pt x="1690454" y="284039"/>
                  <a:pt x="1703294" y="224118"/>
                </a:cubicBezTo>
                <a:cubicBezTo>
                  <a:pt x="1707103" y="206344"/>
                  <a:pt x="1709007" y="188213"/>
                  <a:pt x="1712259" y="170329"/>
                </a:cubicBezTo>
                <a:cubicBezTo>
                  <a:pt x="1714985" y="155338"/>
                  <a:pt x="1713148" y="138427"/>
                  <a:pt x="1721223" y="125506"/>
                </a:cubicBezTo>
                <a:cubicBezTo>
                  <a:pt x="1729142" y="112836"/>
                  <a:pt x="1745129" y="107577"/>
                  <a:pt x="1757082" y="98612"/>
                </a:cubicBezTo>
                <a:cubicBezTo>
                  <a:pt x="1798917" y="101600"/>
                  <a:pt x="1842798" y="94313"/>
                  <a:pt x="1882588" y="107576"/>
                </a:cubicBezTo>
                <a:cubicBezTo>
                  <a:pt x="1900740" y="113627"/>
                  <a:pt x="1904146" y="139688"/>
                  <a:pt x="1918447" y="152400"/>
                </a:cubicBezTo>
                <a:cubicBezTo>
                  <a:pt x="1931470" y="163976"/>
                  <a:pt x="1948329" y="170329"/>
                  <a:pt x="1963270" y="179294"/>
                </a:cubicBezTo>
                <a:cubicBezTo>
                  <a:pt x="1975223" y="194235"/>
                  <a:pt x="1984025" y="212371"/>
                  <a:pt x="1999129" y="224118"/>
                </a:cubicBezTo>
                <a:cubicBezTo>
                  <a:pt x="2011831" y="233998"/>
                  <a:pt x="2031590" y="231745"/>
                  <a:pt x="2043953" y="242047"/>
                </a:cubicBezTo>
                <a:cubicBezTo>
                  <a:pt x="2051212" y="248096"/>
                  <a:pt x="2046869" y="261682"/>
                  <a:pt x="2052918" y="268941"/>
                </a:cubicBezTo>
                <a:cubicBezTo>
                  <a:pt x="2062483" y="280419"/>
                  <a:pt x="2078211" y="285270"/>
                  <a:pt x="2088776" y="295835"/>
                </a:cubicBezTo>
                <a:cubicBezTo>
                  <a:pt x="2096395" y="303454"/>
                  <a:pt x="2099087" y="315110"/>
                  <a:pt x="2106706" y="322729"/>
                </a:cubicBezTo>
                <a:cubicBezTo>
                  <a:pt x="2117271" y="333294"/>
                  <a:pt x="2132779" y="338333"/>
                  <a:pt x="2142565" y="349624"/>
                </a:cubicBezTo>
                <a:cubicBezTo>
                  <a:pt x="2171921" y="383497"/>
                  <a:pt x="2206601" y="415582"/>
                  <a:pt x="2223247" y="457200"/>
                </a:cubicBezTo>
                <a:cubicBezTo>
                  <a:pt x="2229223" y="472141"/>
                  <a:pt x="2232474" y="488488"/>
                  <a:pt x="2241176" y="502024"/>
                </a:cubicBezTo>
                <a:cubicBezTo>
                  <a:pt x="2259600" y="530684"/>
                  <a:pt x="2275580" y="563807"/>
                  <a:pt x="2303929" y="582706"/>
                </a:cubicBezTo>
                <a:cubicBezTo>
                  <a:pt x="2312894" y="588682"/>
                  <a:pt x="2322715" y="593540"/>
                  <a:pt x="2330823" y="600635"/>
                </a:cubicBezTo>
                <a:cubicBezTo>
                  <a:pt x="2395067" y="656848"/>
                  <a:pt x="2348904" y="638773"/>
                  <a:pt x="2411506" y="654424"/>
                </a:cubicBezTo>
                <a:cubicBezTo>
                  <a:pt x="2426447" y="666377"/>
                  <a:pt x="2439482" y="681211"/>
                  <a:pt x="2456329" y="690282"/>
                </a:cubicBezTo>
                <a:cubicBezTo>
                  <a:pt x="2513135" y="720869"/>
                  <a:pt x="2525596" y="714893"/>
                  <a:pt x="2581835" y="726141"/>
                </a:cubicBezTo>
                <a:cubicBezTo>
                  <a:pt x="2615704" y="732915"/>
                  <a:pt x="2637182" y="741602"/>
                  <a:pt x="2671482" y="753035"/>
                </a:cubicBezTo>
                <a:cubicBezTo>
                  <a:pt x="2686423" y="764988"/>
                  <a:pt x="2699192" y="780337"/>
                  <a:pt x="2716306" y="788894"/>
                </a:cubicBezTo>
                <a:cubicBezTo>
                  <a:pt x="2729934" y="795708"/>
                  <a:pt x="2746090" y="795411"/>
                  <a:pt x="2761129" y="797859"/>
                </a:cubicBezTo>
                <a:lnTo>
                  <a:pt x="3101788" y="851647"/>
                </a:lnTo>
                <a:cubicBezTo>
                  <a:pt x="3165095" y="889631"/>
                  <a:pt x="3132108" y="868872"/>
                  <a:pt x="3200400" y="914400"/>
                </a:cubicBezTo>
                <a:cubicBezTo>
                  <a:pt x="3209365" y="920376"/>
                  <a:pt x="3219676" y="924710"/>
                  <a:pt x="3227294" y="932329"/>
                </a:cubicBezTo>
                <a:cubicBezTo>
                  <a:pt x="3279463" y="984501"/>
                  <a:pt x="3206599" y="909289"/>
                  <a:pt x="3263153" y="977153"/>
                </a:cubicBezTo>
                <a:cubicBezTo>
                  <a:pt x="3271269" y="986892"/>
                  <a:pt x="3281082" y="995082"/>
                  <a:pt x="3290047" y="1004047"/>
                </a:cubicBezTo>
                <a:cubicBezTo>
                  <a:pt x="3296023" y="1016000"/>
                  <a:pt x="3298526" y="1030456"/>
                  <a:pt x="3307976" y="1039906"/>
                </a:cubicBezTo>
                <a:cubicBezTo>
                  <a:pt x="3365662" y="1097592"/>
                  <a:pt x="3363763" y="1090508"/>
                  <a:pt x="3424518" y="1102659"/>
                </a:cubicBezTo>
                <a:cubicBezTo>
                  <a:pt x="3457388" y="1096682"/>
                  <a:pt x="3493247" y="1099670"/>
                  <a:pt x="3523129" y="1084729"/>
                </a:cubicBezTo>
                <a:cubicBezTo>
                  <a:pt x="3538714" y="1076937"/>
                  <a:pt x="3539326" y="1053660"/>
                  <a:pt x="3550023" y="1039906"/>
                </a:cubicBezTo>
                <a:cubicBezTo>
                  <a:pt x="3560401" y="1026563"/>
                  <a:pt x="3574751" y="1016769"/>
                  <a:pt x="3585882" y="1004047"/>
                </a:cubicBezTo>
                <a:cubicBezTo>
                  <a:pt x="3615042" y="970721"/>
                  <a:pt x="3612909" y="954674"/>
                  <a:pt x="3657600" y="932329"/>
                </a:cubicBezTo>
                <a:cubicBezTo>
                  <a:pt x="3715122" y="903568"/>
                  <a:pt x="3749258" y="904063"/>
                  <a:pt x="3810000" y="896471"/>
                </a:cubicBezTo>
                <a:cubicBezTo>
                  <a:pt x="3851835" y="878541"/>
                  <a:pt x="3891349" y="853720"/>
                  <a:pt x="3935506" y="842682"/>
                </a:cubicBezTo>
                <a:cubicBezTo>
                  <a:pt x="3947459" y="839694"/>
                  <a:pt x="3959087" y="834741"/>
                  <a:pt x="3971365" y="833718"/>
                </a:cubicBezTo>
                <a:cubicBezTo>
                  <a:pt x="4066844" y="825761"/>
                  <a:pt x="4162612" y="821765"/>
                  <a:pt x="4258235" y="815788"/>
                </a:cubicBezTo>
                <a:cubicBezTo>
                  <a:pt x="4276164" y="809812"/>
                  <a:pt x="4293921" y="803290"/>
                  <a:pt x="4312023" y="797859"/>
                </a:cubicBezTo>
                <a:cubicBezTo>
                  <a:pt x="4323824" y="794319"/>
                  <a:pt x="4336862" y="794404"/>
                  <a:pt x="4347882" y="788894"/>
                </a:cubicBezTo>
                <a:cubicBezTo>
                  <a:pt x="4367155" y="779257"/>
                  <a:pt x="4381864" y="761523"/>
                  <a:pt x="4401670" y="753035"/>
                </a:cubicBezTo>
                <a:cubicBezTo>
                  <a:pt x="4424319" y="743328"/>
                  <a:pt x="4449578" y="741455"/>
                  <a:pt x="4473388" y="735106"/>
                </a:cubicBezTo>
                <a:cubicBezTo>
                  <a:pt x="4494408" y="729501"/>
                  <a:pt x="4515348" y="723574"/>
                  <a:pt x="4536141" y="717176"/>
                </a:cubicBezTo>
                <a:cubicBezTo>
                  <a:pt x="4554204" y="711618"/>
                  <a:pt x="4571696" y="704220"/>
                  <a:pt x="4589929" y="699247"/>
                </a:cubicBezTo>
                <a:cubicBezTo>
                  <a:pt x="4625840" y="689453"/>
                  <a:pt x="4651617" y="689523"/>
                  <a:pt x="4688541" y="681318"/>
                </a:cubicBezTo>
                <a:cubicBezTo>
                  <a:pt x="4724623" y="673300"/>
                  <a:pt x="4796118" y="654424"/>
                  <a:pt x="4796118" y="654424"/>
                </a:cubicBezTo>
                <a:cubicBezTo>
                  <a:pt x="4805083" y="648447"/>
                  <a:pt x="4813875" y="642204"/>
                  <a:pt x="4823012" y="636494"/>
                </a:cubicBezTo>
                <a:cubicBezTo>
                  <a:pt x="4837788" y="627259"/>
                  <a:pt x="4853561" y="619592"/>
                  <a:pt x="4867835" y="609600"/>
                </a:cubicBezTo>
                <a:cubicBezTo>
                  <a:pt x="4883510" y="598627"/>
                  <a:pt x="4895812" y="582813"/>
                  <a:pt x="4912659" y="573741"/>
                </a:cubicBezTo>
                <a:cubicBezTo>
                  <a:pt x="4935139" y="561637"/>
                  <a:pt x="4960671" y="556329"/>
                  <a:pt x="4984376" y="546847"/>
                </a:cubicBezTo>
                <a:cubicBezTo>
                  <a:pt x="5086605" y="505955"/>
                  <a:pt x="5007779" y="528697"/>
                  <a:pt x="5127812" y="502024"/>
                </a:cubicBezTo>
                <a:cubicBezTo>
                  <a:pt x="5265807" y="522723"/>
                  <a:pt x="5266229" y="508759"/>
                  <a:pt x="5351929" y="546847"/>
                </a:cubicBezTo>
                <a:cubicBezTo>
                  <a:pt x="5414835" y="574805"/>
                  <a:pt x="5361798" y="553015"/>
                  <a:pt x="5423647" y="591671"/>
                </a:cubicBezTo>
                <a:cubicBezTo>
                  <a:pt x="5461021" y="615030"/>
                  <a:pt x="5468592" y="609648"/>
                  <a:pt x="5513294" y="627529"/>
                </a:cubicBezTo>
                <a:cubicBezTo>
                  <a:pt x="5525702" y="632492"/>
                  <a:pt x="5535971" y="643262"/>
                  <a:pt x="5549153" y="645459"/>
                </a:cubicBezTo>
                <a:cubicBezTo>
                  <a:pt x="5569765" y="648894"/>
                  <a:pt x="5821642" y="663069"/>
                  <a:pt x="5827059" y="663388"/>
                </a:cubicBezTo>
                <a:cubicBezTo>
                  <a:pt x="5844988" y="669365"/>
                  <a:pt x="5863943" y="672866"/>
                  <a:pt x="5880847" y="681318"/>
                </a:cubicBezTo>
                <a:cubicBezTo>
                  <a:pt x="5900120" y="690955"/>
                  <a:pt x="5913505" y="712950"/>
                  <a:pt x="5934635" y="717176"/>
                </a:cubicBezTo>
                <a:lnTo>
                  <a:pt x="6024282" y="735106"/>
                </a:lnTo>
                <a:cubicBezTo>
                  <a:pt x="6036329" y="737688"/>
                  <a:pt x="6047944" y="742329"/>
                  <a:pt x="6060141" y="744071"/>
                </a:cubicBezTo>
                <a:cubicBezTo>
                  <a:pt x="6232788" y="768734"/>
                  <a:pt x="6080876" y="739690"/>
                  <a:pt x="6203576" y="762000"/>
                </a:cubicBezTo>
                <a:cubicBezTo>
                  <a:pt x="6218567" y="764726"/>
                  <a:pt x="6233526" y="767660"/>
                  <a:pt x="6248400" y="770965"/>
                </a:cubicBezTo>
                <a:cubicBezTo>
                  <a:pt x="6260427" y="773638"/>
                  <a:pt x="6272106" y="777904"/>
                  <a:pt x="6284259" y="779929"/>
                </a:cubicBezTo>
                <a:cubicBezTo>
                  <a:pt x="6350263" y="790930"/>
                  <a:pt x="6393829" y="790519"/>
                  <a:pt x="6463553" y="797859"/>
                </a:cubicBezTo>
                <a:cubicBezTo>
                  <a:pt x="6484567" y="800071"/>
                  <a:pt x="6505281" y="804722"/>
                  <a:pt x="6526306" y="806824"/>
                </a:cubicBezTo>
                <a:cubicBezTo>
                  <a:pt x="6620531" y="816246"/>
                  <a:pt x="6608222" y="815788"/>
                  <a:pt x="6660776" y="815788"/>
                </a:cubicBezTo>
              </a:path>
            </a:pathLst>
          </a:cu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42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BD306F-F247-4A4E-895C-83B1F7DB0B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Harmonic contour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∋</m:t>
                    </m:r>
                  </m:oMath>
                </a14:m>
                <a:r>
                  <a:rPr lang="en-US" dirty="0"/>
                  <a:t> loudness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BD306F-F247-4A4E-895C-83B1F7DB0B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7ED64-EBE3-4E7D-A580-5BA10FAD4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Therefore, to synthesize, multiply a pulse train with the harmonic contour! </a:t>
            </a:r>
          </a:p>
          <a:p>
            <a:pPr lvl="1"/>
            <a:r>
              <a:rPr lang="en-US" sz="2800" dirty="0"/>
              <a:t>Pulse train generated from midi keyboard input. </a:t>
            </a:r>
          </a:p>
          <a:p>
            <a:r>
              <a:rPr lang="en-US" sz="3200" dirty="0"/>
              <a:t>“Multiplicative synthesis”? </a:t>
            </a:r>
          </a:p>
          <a:p>
            <a:r>
              <a:rPr lang="en-US" sz="3200" dirty="0"/>
              <a:t>“</a:t>
            </a:r>
            <a:r>
              <a:rPr lang="zh-CN" altLang="en-US" sz="3200" dirty="0"/>
              <a:t>偷梁换柱</a:t>
            </a:r>
            <a:r>
              <a:rPr lang="en-US" sz="3200" dirty="0"/>
              <a:t>”</a:t>
            </a:r>
            <a:endParaRPr lang="en-US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FC3CFB86-C700-41F4-B67F-D1F4C8156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139" y="4374777"/>
            <a:ext cx="9085722" cy="250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DFF7B0-D2A9-4C5F-BE5C-7C001F790F0D}"/>
              </a:ext>
            </a:extLst>
          </p:cNvPr>
          <p:cNvCxnSpPr>
            <a:cxnSpLocks/>
          </p:cNvCxnSpPr>
          <p:nvPr/>
        </p:nvCxnSpPr>
        <p:spPr>
          <a:xfrm>
            <a:off x="2997953" y="4732270"/>
            <a:ext cx="5222" cy="18209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124779-BCED-4739-A9B4-D723AAAD09B2}"/>
              </a:ext>
            </a:extLst>
          </p:cNvPr>
          <p:cNvCxnSpPr>
            <a:cxnSpLocks/>
          </p:cNvCxnSpPr>
          <p:nvPr/>
        </p:nvCxnSpPr>
        <p:spPr>
          <a:xfrm>
            <a:off x="3693457" y="4732270"/>
            <a:ext cx="0" cy="18209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1CED01-4A88-41ED-AEBC-CDFA2B924092}"/>
              </a:ext>
            </a:extLst>
          </p:cNvPr>
          <p:cNvCxnSpPr>
            <a:cxnSpLocks/>
          </p:cNvCxnSpPr>
          <p:nvPr/>
        </p:nvCxnSpPr>
        <p:spPr>
          <a:xfrm>
            <a:off x="4383739" y="5145741"/>
            <a:ext cx="0" cy="1407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5199D7-D55C-4929-9853-F0E06F8CBCEE}"/>
              </a:ext>
            </a:extLst>
          </p:cNvPr>
          <p:cNvCxnSpPr>
            <a:cxnSpLocks/>
          </p:cNvCxnSpPr>
          <p:nvPr/>
        </p:nvCxnSpPr>
        <p:spPr>
          <a:xfrm>
            <a:off x="5074021" y="5145741"/>
            <a:ext cx="0" cy="1407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B49F16-8DF6-4FCC-A7FB-5D98CDCE25EA}"/>
              </a:ext>
            </a:extLst>
          </p:cNvPr>
          <p:cNvCxnSpPr>
            <a:cxnSpLocks/>
          </p:cNvCxnSpPr>
          <p:nvPr/>
        </p:nvCxnSpPr>
        <p:spPr>
          <a:xfrm>
            <a:off x="5764303" y="5602941"/>
            <a:ext cx="0" cy="9502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35CB2A-795A-4DED-B87B-AD54677E50BE}"/>
              </a:ext>
            </a:extLst>
          </p:cNvPr>
          <p:cNvCxnSpPr>
            <a:cxnSpLocks/>
            <a:stCxn id="25" idx="54"/>
          </p:cNvCxnSpPr>
          <p:nvPr/>
        </p:nvCxnSpPr>
        <p:spPr>
          <a:xfrm flipH="1">
            <a:off x="6454586" y="5977533"/>
            <a:ext cx="2810" cy="5756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92D0EB-CBA5-43EC-BB48-C40A2231FCE4}"/>
              </a:ext>
            </a:extLst>
          </p:cNvPr>
          <p:cNvCxnSpPr>
            <a:cxnSpLocks/>
          </p:cNvCxnSpPr>
          <p:nvPr/>
        </p:nvCxnSpPr>
        <p:spPr>
          <a:xfrm>
            <a:off x="7144867" y="5602941"/>
            <a:ext cx="0" cy="9502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A61CA3-3036-49A8-B935-E53669A5FB4D}"/>
              </a:ext>
            </a:extLst>
          </p:cNvPr>
          <p:cNvCxnSpPr>
            <a:cxnSpLocks/>
          </p:cNvCxnSpPr>
          <p:nvPr/>
        </p:nvCxnSpPr>
        <p:spPr>
          <a:xfrm>
            <a:off x="7835149" y="5414682"/>
            <a:ext cx="0" cy="113851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F6C976-9AEF-4A47-8A3B-A6B2BD781885}"/>
              </a:ext>
            </a:extLst>
          </p:cNvPr>
          <p:cNvCxnSpPr>
            <a:cxnSpLocks/>
          </p:cNvCxnSpPr>
          <p:nvPr/>
        </p:nvCxnSpPr>
        <p:spPr>
          <a:xfrm>
            <a:off x="8525431" y="5208494"/>
            <a:ext cx="0" cy="134470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239F9C-2BC5-43B0-AD4A-D93A7D7FEBE7}"/>
              </a:ext>
            </a:extLst>
          </p:cNvPr>
          <p:cNvCxnSpPr>
            <a:cxnSpLocks/>
          </p:cNvCxnSpPr>
          <p:nvPr/>
        </p:nvCxnSpPr>
        <p:spPr>
          <a:xfrm>
            <a:off x="9215713" y="5414682"/>
            <a:ext cx="0" cy="113851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E289B5A-8C1D-4419-89CF-9A54BB69C1DE}"/>
              </a:ext>
            </a:extLst>
          </p:cNvPr>
          <p:cNvSpPr/>
          <p:nvPr/>
        </p:nvSpPr>
        <p:spPr>
          <a:xfrm>
            <a:off x="2604606" y="4645643"/>
            <a:ext cx="7493776" cy="1331890"/>
          </a:xfrm>
          <a:custGeom>
            <a:avLst/>
            <a:gdLst>
              <a:gd name="connsiteX0" fmla="*/ 0 w 6660776"/>
              <a:gd name="connsiteY0" fmla="*/ 98612 h 1102659"/>
              <a:gd name="connsiteX1" fmla="*/ 242047 w 6660776"/>
              <a:gd name="connsiteY1" fmla="*/ 89647 h 1102659"/>
              <a:gd name="connsiteX2" fmla="*/ 268941 w 6660776"/>
              <a:gd name="connsiteY2" fmla="*/ 80682 h 1102659"/>
              <a:gd name="connsiteX3" fmla="*/ 349623 w 6660776"/>
              <a:gd name="connsiteY3" fmla="*/ 71718 h 1102659"/>
              <a:gd name="connsiteX4" fmla="*/ 439270 w 6660776"/>
              <a:gd name="connsiteY4" fmla="*/ 35859 h 1102659"/>
              <a:gd name="connsiteX5" fmla="*/ 466165 w 6660776"/>
              <a:gd name="connsiteY5" fmla="*/ 26894 h 1102659"/>
              <a:gd name="connsiteX6" fmla="*/ 591670 w 6660776"/>
              <a:gd name="connsiteY6" fmla="*/ 0 h 1102659"/>
              <a:gd name="connsiteX7" fmla="*/ 717176 w 6660776"/>
              <a:gd name="connsiteY7" fmla="*/ 17929 h 1102659"/>
              <a:gd name="connsiteX8" fmla="*/ 753035 w 6660776"/>
              <a:gd name="connsiteY8" fmla="*/ 35859 h 1102659"/>
              <a:gd name="connsiteX9" fmla="*/ 797859 w 6660776"/>
              <a:gd name="connsiteY9" fmla="*/ 44824 h 1102659"/>
              <a:gd name="connsiteX10" fmla="*/ 869576 w 6660776"/>
              <a:gd name="connsiteY10" fmla="*/ 62753 h 1102659"/>
              <a:gd name="connsiteX11" fmla="*/ 923365 w 6660776"/>
              <a:gd name="connsiteY11" fmla="*/ 89647 h 1102659"/>
              <a:gd name="connsiteX12" fmla="*/ 995082 w 6660776"/>
              <a:gd name="connsiteY12" fmla="*/ 107576 h 1102659"/>
              <a:gd name="connsiteX13" fmla="*/ 1030941 w 6660776"/>
              <a:gd name="connsiteY13" fmla="*/ 125506 h 1102659"/>
              <a:gd name="connsiteX14" fmla="*/ 1084729 w 6660776"/>
              <a:gd name="connsiteY14" fmla="*/ 143435 h 1102659"/>
              <a:gd name="connsiteX15" fmla="*/ 1156447 w 6660776"/>
              <a:gd name="connsiteY15" fmla="*/ 188259 h 1102659"/>
              <a:gd name="connsiteX16" fmla="*/ 1219200 w 6660776"/>
              <a:gd name="connsiteY16" fmla="*/ 251012 h 1102659"/>
              <a:gd name="connsiteX17" fmla="*/ 1237129 w 6660776"/>
              <a:gd name="connsiteY17" fmla="*/ 295835 h 1102659"/>
              <a:gd name="connsiteX18" fmla="*/ 1281953 w 6660776"/>
              <a:gd name="connsiteY18" fmla="*/ 331694 h 1102659"/>
              <a:gd name="connsiteX19" fmla="*/ 1317812 w 6660776"/>
              <a:gd name="connsiteY19" fmla="*/ 367553 h 1102659"/>
              <a:gd name="connsiteX20" fmla="*/ 1380565 w 6660776"/>
              <a:gd name="connsiteY20" fmla="*/ 412376 h 1102659"/>
              <a:gd name="connsiteX21" fmla="*/ 1416423 w 6660776"/>
              <a:gd name="connsiteY21" fmla="*/ 439271 h 1102659"/>
              <a:gd name="connsiteX22" fmla="*/ 1506070 w 6660776"/>
              <a:gd name="connsiteY22" fmla="*/ 457200 h 1102659"/>
              <a:gd name="connsiteX23" fmla="*/ 1613647 w 6660776"/>
              <a:gd name="connsiteY23" fmla="*/ 439271 h 1102659"/>
              <a:gd name="connsiteX24" fmla="*/ 1649506 w 6660776"/>
              <a:gd name="connsiteY24" fmla="*/ 385482 h 1102659"/>
              <a:gd name="connsiteX25" fmla="*/ 1703294 w 6660776"/>
              <a:gd name="connsiteY25" fmla="*/ 224118 h 1102659"/>
              <a:gd name="connsiteX26" fmla="*/ 1712259 w 6660776"/>
              <a:gd name="connsiteY26" fmla="*/ 170329 h 1102659"/>
              <a:gd name="connsiteX27" fmla="*/ 1721223 w 6660776"/>
              <a:gd name="connsiteY27" fmla="*/ 125506 h 1102659"/>
              <a:gd name="connsiteX28" fmla="*/ 1757082 w 6660776"/>
              <a:gd name="connsiteY28" fmla="*/ 98612 h 1102659"/>
              <a:gd name="connsiteX29" fmla="*/ 1882588 w 6660776"/>
              <a:gd name="connsiteY29" fmla="*/ 107576 h 1102659"/>
              <a:gd name="connsiteX30" fmla="*/ 1918447 w 6660776"/>
              <a:gd name="connsiteY30" fmla="*/ 152400 h 1102659"/>
              <a:gd name="connsiteX31" fmla="*/ 1963270 w 6660776"/>
              <a:gd name="connsiteY31" fmla="*/ 179294 h 1102659"/>
              <a:gd name="connsiteX32" fmla="*/ 1999129 w 6660776"/>
              <a:gd name="connsiteY32" fmla="*/ 224118 h 1102659"/>
              <a:gd name="connsiteX33" fmla="*/ 2043953 w 6660776"/>
              <a:gd name="connsiteY33" fmla="*/ 242047 h 1102659"/>
              <a:gd name="connsiteX34" fmla="*/ 2052918 w 6660776"/>
              <a:gd name="connsiteY34" fmla="*/ 268941 h 1102659"/>
              <a:gd name="connsiteX35" fmla="*/ 2088776 w 6660776"/>
              <a:gd name="connsiteY35" fmla="*/ 295835 h 1102659"/>
              <a:gd name="connsiteX36" fmla="*/ 2106706 w 6660776"/>
              <a:gd name="connsiteY36" fmla="*/ 322729 h 1102659"/>
              <a:gd name="connsiteX37" fmla="*/ 2142565 w 6660776"/>
              <a:gd name="connsiteY37" fmla="*/ 349624 h 1102659"/>
              <a:gd name="connsiteX38" fmla="*/ 2223247 w 6660776"/>
              <a:gd name="connsiteY38" fmla="*/ 457200 h 1102659"/>
              <a:gd name="connsiteX39" fmla="*/ 2241176 w 6660776"/>
              <a:gd name="connsiteY39" fmla="*/ 502024 h 1102659"/>
              <a:gd name="connsiteX40" fmla="*/ 2303929 w 6660776"/>
              <a:gd name="connsiteY40" fmla="*/ 582706 h 1102659"/>
              <a:gd name="connsiteX41" fmla="*/ 2330823 w 6660776"/>
              <a:gd name="connsiteY41" fmla="*/ 600635 h 1102659"/>
              <a:gd name="connsiteX42" fmla="*/ 2411506 w 6660776"/>
              <a:gd name="connsiteY42" fmla="*/ 654424 h 1102659"/>
              <a:gd name="connsiteX43" fmla="*/ 2456329 w 6660776"/>
              <a:gd name="connsiteY43" fmla="*/ 690282 h 1102659"/>
              <a:gd name="connsiteX44" fmla="*/ 2581835 w 6660776"/>
              <a:gd name="connsiteY44" fmla="*/ 726141 h 1102659"/>
              <a:gd name="connsiteX45" fmla="*/ 2671482 w 6660776"/>
              <a:gd name="connsiteY45" fmla="*/ 753035 h 1102659"/>
              <a:gd name="connsiteX46" fmla="*/ 2716306 w 6660776"/>
              <a:gd name="connsiteY46" fmla="*/ 788894 h 1102659"/>
              <a:gd name="connsiteX47" fmla="*/ 2761129 w 6660776"/>
              <a:gd name="connsiteY47" fmla="*/ 797859 h 1102659"/>
              <a:gd name="connsiteX48" fmla="*/ 3101788 w 6660776"/>
              <a:gd name="connsiteY48" fmla="*/ 851647 h 1102659"/>
              <a:gd name="connsiteX49" fmla="*/ 3200400 w 6660776"/>
              <a:gd name="connsiteY49" fmla="*/ 914400 h 1102659"/>
              <a:gd name="connsiteX50" fmla="*/ 3227294 w 6660776"/>
              <a:gd name="connsiteY50" fmla="*/ 932329 h 1102659"/>
              <a:gd name="connsiteX51" fmla="*/ 3263153 w 6660776"/>
              <a:gd name="connsiteY51" fmla="*/ 977153 h 1102659"/>
              <a:gd name="connsiteX52" fmla="*/ 3290047 w 6660776"/>
              <a:gd name="connsiteY52" fmla="*/ 1004047 h 1102659"/>
              <a:gd name="connsiteX53" fmla="*/ 3307976 w 6660776"/>
              <a:gd name="connsiteY53" fmla="*/ 1039906 h 1102659"/>
              <a:gd name="connsiteX54" fmla="*/ 3424518 w 6660776"/>
              <a:gd name="connsiteY54" fmla="*/ 1102659 h 1102659"/>
              <a:gd name="connsiteX55" fmla="*/ 3523129 w 6660776"/>
              <a:gd name="connsiteY55" fmla="*/ 1084729 h 1102659"/>
              <a:gd name="connsiteX56" fmla="*/ 3550023 w 6660776"/>
              <a:gd name="connsiteY56" fmla="*/ 1039906 h 1102659"/>
              <a:gd name="connsiteX57" fmla="*/ 3585882 w 6660776"/>
              <a:gd name="connsiteY57" fmla="*/ 1004047 h 1102659"/>
              <a:gd name="connsiteX58" fmla="*/ 3657600 w 6660776"/>
              <a:gd name="connsiteY58" fmla="*/ 932329 h 1102659"/>
              <a:gd name="connsiteX59" fmla="*/ 3810000 w 6660776"/>
              <a:gd name="connsiteY59" fmla="*/ 896471 h 1102659"/>
              <a:gd name="connsiteX60" fmla="*/ 3935506 w 6660776"/>
              <a:gd name="connsiteY60" fmla="*/ 842682 h 1102659"/>
              <a:gd name="connsiteX61" fmla="*/ 3971365 w 6660776"/>
              <a:gd name="connsiteY61" fmla="*/ 833718 h 1102659"/>
              <a:gd name="connsiteX62" fmla="*/ 4258235 w 6660776"/>
              <a:gd name="connsiteY62" fmla="*/ 815788 h 1102659"/>
              <a:gd name="connsiteX63" fmla="*/ 4312023 w 6660776"/>
              <a:gd name="connsiteY63" fmla="*/ 797859 h 1102659"/>
              <a:gd name="connsiteX64" fmla="*/ 4347882 w 6660776"/>
              <a:gd name="connsiteY64" fmla="*/ 788894 h 1102659"/>
              <a:gd name="connsiteX65" fmla="*/ 4401670 w 6660776"/>
              <a:gd name="connsiteY65" fmla="*/ 753035 h 1102659"/>
              <a:gd name="connsiteX66" fmla="*/ 4473388 w 6660776"/>
              <a:gd name="connsiteY66" fmla="*/ 735106 h 1102659"/>
              <a:gd name="connsiteX67" fmla="*/ 4536141 w 6660776"/>
              <a:gd name="connsiteY67" fmla="*/ 717176 h 1102659"/>
              <a:gd name="connsiteX68" fmla="*/ 4589929 w 6660776"/>
              <a:gd name="connsiteY68" fmla="*/ 699247 h 1102659"/>
              <a:gd name="connsiteX69" fmla="*/ 4688541 w 6660776"/>
              <a:gd name="connsiteY69" fmla="*/ 681318 h 1102659"/>
              <a:gd name="connsiteX70" fmla="*/ 4796118 w 6660776"/>
              <a:gd name="connsiteY70" fmla="*/ 654424 h 1102659"/>
              <a:gd name="connsiteX71" fmla="*/ 4823012 w 6660776"/>
              <a:gd name="connsiteY71" fmla="*/ 636494 h 1102659"/>
              <a:gd name="connsiteX72" fmla="*/ 4867835 w 6660776"/>
              <a:gd name="connsiteY72" fmla="*/ 609600 h 1102659"/>
              <a:gd name="connsiteX73" fmla="*/ 4912659 w 6660776"/>
              <a:gd name="connsiteY73" fmla="*/ 573741 h 1102659"/>
              <a:gd name="connsiteX74" fmla="*/ 4984376 w 6660776"/>
              <a:gd name="connsiteY74" fmla="*/ 546847 h 1102659"/>
              <a:gd name="connsiteX75" fmla="*/ 5127812 w 6660776"/>
              <a:gd name="connsiteY75" fmla="*/ 502024 h 1102659"/>
              <a:gd name="connsiteX76" fmla="*/ 5351929 w 6660776"/>
              <a:gd name="connsiteY76" fmla="*/ 546847 h 1102659"/>
              <a:gd name="connsiteX77" fmla="*/ 5423647 w 6660776"/>
              <a:gd name="connsiteY77" fmla="*/ 591671 h 1102659"/>
              <a:gd name="connsiteX78" fmla="*/ 5513294 w 6660776"/>
              <a:gd name="connsiteY78" fmla="*/ 627529 h 1102659"/>
              <a:gd name="connsiteX79" fmla="*/ 5549153 w 6660776"/>
              <a:gd name="connsiteY79" fmla="*/ 645459 h 1102659"/>
              <a:gd name="connsiteX80" fmla="*/ 5827059 w 6660776"/>
              <a:gd name="connsiteY80" fmla="*/ 663388 h 1102659"/>
              <a:gd name="connsiteX81" fmla="*/ 5880847 w 6660776"/>
              <a:gd name="connsiteY81" fmla="*/ 681318 h 1102659"/>
              <a:gd name="connsiteX82" fmla="*/ 5934635 w 6660776"/>
              <a:gd name="connsiteY82" fmla="*/ 717176 h 1102659"/>
              <a:gd name="connsiteX83" fmla="*/ 6024282 w 6660776"/>
              <a:gd name="connsiteY83" fmla="*/ 735106 h 1102659"/>
              <a:gd name="connsiteX84" fmla="*/ 6060141 w 6660776"/>
              <a:gd name="connsiteY84" fmla="*/ 744071 h 1102659"/>
              <a:gd name="connsiteX85" fmla="*/ 6203576 w 6660776"/>
              <a:gd name="connsiteY85" fmla="*/ 762000 h 1102659"/>
              <a:gd name="connsiteX86" fmla="*/ 6248400 w 6660776"/>
              <a:gd name="connsiteY86" fmla="*/ 770965 h 1102659"/>
              <a:gd name="connsiteX87" fmla="*/ 6284259 w 6660776"/>
              <a:gd name="connsiteY87" fmla="*/ 779929 h 1102659"/>
              <a:gd name="connsiteX88" fmla="*/ 6463553 w 6660776"/>
              <a:gd name="connsiteY88" fmla="*/ 797859 h 1102659"/>
              <a:gd name="connsiteX89" fmla="*/ 6526306 w 6660776"/>
              <a:gd name="connsiteY89" fmla="*/ 806824 h 1102659"/>
              <a:gd name="connsiteX90" fmla="*/ 6660776 w 6660776"/>
              <a:gd name="connsiteY90" fmla="*/ 815788 h 110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0776" h="1102659">
                <a:moveTo>
                  <a:pt x="0" y="98612"/>
                </a:moveTo>
                <a:cubicBezTo>
                  <a:pt x="80682" y="95624"/>
                  <a:pt x="161488" y="95018"/>
                  <a:pt x="242047" y="89647"/>
                </a:cubicBezTo>
                <a:cubicBezTo>
                  <a:pt x="251476" y="89018"/>
                  <a:pt x="259620" y="82235"/>
                  <a:pt x="268941" y="80682"/>
                </a:cubicBezTo>
                <a:cubicBezTo>
                  <a:pt x="295632" y="76234"/>
                  <a:pt x="322729" y="74706"/>
                  <a:pt x="349623" y="71718"/>
                </a:cubicBezTo>
                <a:cubicBezTo>
                  <a:pt x="416311" y="55046"/>
                  <a:pt x="355944" y="72893"/>
                  <a:pt x="439270" y="35859"/>
                </a:cubicBezTo>
                <a:cubicBezTo>
                  <a:pt x="447905" y="32021"/>
                  <a:pt x="457114" y="29609"/>
                  <a:pt x="466165" y="26894"/>
                </a:cubicBezTo>
                <a:cubicBezTo>
                  <a:pt x="541681" y="4239"/>
                  <a:pt x="514719" y="10994"/>
                  <a:pt x="591670" y="0"/>
                </a:cubicBezTo>
                <a:cubicBezTo>
                  <a:pt x="603099" y="1429"/>
                  <a:pt x="698718" y="12392"/>
                  <a:pt x="717176" y="17929"/>
                </a:cubicBezTo>
                <a:cubicBezTo>
                  <a:pt x="729976" y="21769"/>
                  <a:pt x="740357" y="31633"/>
                  <a:pt x="753035" y="35859"/>
                </a:cubicBezTo>
                <a:cubicBezTo>
                  <a:pt x="767490" y="40678"/>
                  <a:pt x="783012" y="41398"/>
                  <a:pt x="797859" y="44824"/>
                </a:cubicBezTo>
                <a:cubicBezTo>
                  <a:pt x="821869" y="50365"/>
                  <a:pt x="846199" y="54960"/>
                  <a:pt x="869576" y="62753"/>
                </a:cubicBezTo>
                <a:cubicBezTo>
                  <a:pt x="937174" y="85287"/>
                  <a:pt x="853851" y="54891"/>
                  <a:pt x="923365" y="89647"/>
                </a:cubicBezTo>
                <a:cubicBezTo>
                  <a:pt x="941746" y="98837"/>
                  <a:pt x="978028" y="104165"/>
                  <a:pt x="995082" y="107576"/>
                </a:cubicBezTo>
                <a:cubicBezTo>
                  <a:pt x="1007035" y="113553"/>
                  <a:pt x="1018533" y="120543"/>
                  <a:pt x="1030941" y="125506"/>
                </a:cubicBezTo>
                <a:cubicBezTo>
                  <a:pt x="1048488" y="132525"/>
                  <a:pt x="1067524" y="135615"/>
                  <a:pt x="1084729" y="143435"/>
                </a:cubicBezTo>
                <a:cubicBezTo>
                  <a:pt x="1086080" y="144049"/>
                  <a:pt x="1147650" y="180341"/>
                  <a:pt x="1156447" y="188259"/>
                </a:cubicBezTo>
                <a:cubicBezTo>
                  <a:pt x="1178435" y="208048"/>
                  <a:pt x="1198282" y="230094"/>
                  <a:pt x="1219200" y="251012"/>
                </a:cubicBezTo>
                <a:cubicBezTo>
                  <a:pt x="1225176" y="265953"/>
                  <a:pt x="1227249" y="283133"/>
                  <a:pt x="1237129" y="295835"/>
                </a:cubicBezTo>
                <a:cubicBezTo>
                  <a:pt x="1248876" y="310939"/>
                  <a:pt x="1267652" y="318982"/>
                  <a:pt x="1281953" y="331694"/>
                </a:cubicBezTo>
                <a:cubicBezTo>
                  <a:pt x="1294587" y="342924"/>
                  <a:pt x="1305090" y="356422"/>
                  <a:pt x="1317812" y="367553"/>
                </a:cubicBezTo>
                <a:cubicBezTo>
                  <a:pt x="1343871" y="390355"/>
                  <a:pt x="1354520" y="393773"/>
                  <a:pt x="1380565" y="412376"/>
                </a:cubicBezTo>
                <a:cubicBezTo>
                  <a:pt x="1392723" y="421060"/>
                  <a:pt x="1402352" y="434246"/>
                  <a:pt x="1416423" y="439271"/>
                </a:cubicBezTo>
                <a:cubicBezTo>
                  <a:pt x="1445122" y="449521"/>
                  <a:pt x="1506070" y="457200"/>
                  <a:pt x="1506070" y="457200"/>
                </a:cubicBezTo>
                <a:cubicBezTo>
                  <a:pt x="1541929" y="451224"/>
                  <a:pt x="1581131" y="455529"/>
                  <a:pt x="1613647" y="439271"/>
                </a:cubicBezTo>
                <a:cubicBezTo>
                  <a:pt x="1632921" y="429634"/>
                  <a:pt x="1639869" y="404756"/>
                  <a:pt x="1649506" y="385482"/>
                </a:cubicBezTo>
                <a:cubicBezTo>
                  <a:pt x="1677675" y="329144"/>
                  <a:pt x="1690454" y="284039"/>
                  <a:pt x="1703294" y="224118"/>
                </a:cubicBezTo>
                <a:cubicBezTo>
                  <a:pt x="1707103" y="206344"/>
                  <a:pt x="1709007" y="188213"/>
                  <a:pt x="1712259" y="170329"/>
                </a:cubicBezTo>
                <a:cubicBezTo>
                  <a:pt x="1714985" y="155338"/>
                  <a:pt x="1713148" y="138427"/>
                  <a:pt x="1721223" y="125506"/>
                </a:cubicBezTo>
                <a:cubicBezTo>
                  <a:pt x="1729142" y="112836"/>
                  <a:pt x="1745129" y="107577"/>
                  <a:pt x="1757082" y="98612"/>
                </a:cubicBezTo>
                <a:cubicBezTo>
                  <a:pt x="1798917" y="101600"/>
                  <a:pt x="1842798" y="94313"/>
                  <a:pt x="1882588" y="107576"/>
                </a:cubicBezTo>
                <a:cubicBezTo>
                  <a:pt x="1900740" y="113627"/>
                  <a:pt x="1904146" y="139688"/>
                  <a:pt x="1918447" y="152400"/>
                </a:cubicBezTo>
                <a:cubicBezTo>
                  <a:pt x="1931470" y="163976"/>
                  <a:pt x="1948329" y="170329"/>
                  <a:pt x="1963270" y="179294"/>
                </a:cubicBezTo>
                <a:cubicBezTo>
                  <a:pt x="1975223" y="194235"/>
                  <a:pt x="1984025" y="212371"/>
                  <a:pt x="1999129" y="224118"/>
                </a:cubicBezTo>
                <a:cubicBezTo>
                  <a:pt x="2011831" y="233998"/>
                  <a:pt x="2031590" y="231745"/>
                  <a:pt x="2043953" y="242047"/>
                </a:cubicBezTo>
                <a:cubicBezTo>
                  <a:pt x="2051212" y="248096"/>
                  <a:pt x="2046869" y="261682"/>
                  <a:pt x="2052918" y="268941"/>
                </a:cubicBezTo>
                <a:cubicBezTo>
                  <a:pt x="2062483" y="280419"/>
                  <a:pt x="2078211" y="285270"/>
                  <a:pt x="2088776" y="295835"/>
                </a:cubicBezTo>
                <a:cubicBezTo>
                  <a:pt x="2096395" y="303454"/>
                  <a:pt x="2099087" y="315110"/>
                  <a:pt x="2106706" y="322729"/>
                </a:cubicBezTo>
                <a:cubicBezTo>
                  <a:pt x="2117271" y="333294"/>
                  <a:pt x="2132779" y="338333"/>
                  <a:pt x="2142565" y="349624"/>
                </a:cubicBezTo>
                <a:cubicBezTo>
                  <a:pt x="2171921" y="383497"/>
                  <a:pt x="2206601" y="415582"/>
                  <a:pt x="2223247" y="457200"/>
                </a:cubicBezTo>
                <a:cubicBezTo>
                  <a:pt x="2229223" y="472141"/>
                  <a:pt x="2232474" y="488488"/>
                  <a:pt x="2241176" y="502024"/>
                </a:cubicBezTo>
                <a:cubicBezTo>
                  <a:pt x="2259600" y="530684"/>
                  <a:pt x="2275580" y="563807"/>
                  <a:pt x="2303929" y="582706"/>
                </a:cubicBezTo>
                <a:cubicBezTo>
                  <a:pt x="2312894" y="588682"/>
                  <a:pt x="2322715" y="593540"/>
                  <a:pt x="2330823" y="600635"/>
                </a:cubicBezTo>
                <a:cubicBezTo>
                  <a:pt x="2395067" y="656848"/>
                  <a:pt x="2348904" y="638773"/>
                  <a:pt x="2411506" y="654424"/>
                </a:cubicBezTo>
                <a:cubicBezTo>
                  <a:pt x="2426447" y="666377"/>
                  <a:pt x="2439482" y="681211"/>
                  <a:pt x="2456329" y="690282"/>
                </a:cubicBezTo>
                <a:cubicBezTo>
                  <a:pt x="2513135" y="720869"/>
                  <a:pt x="2525596" y="714893"/>
                  <a:pt x="2581835" y="726141"/>
                </a:cubicBezTo>
                <a:cubicBezTo>
                  <a:pt x="2615704" y="732915"/>
                  <a:pt x="2637182" y="741602"/>
                  <a:pt x="2671482" y="753035"/>
                </a:cubicBezTo>
                <a:cubicBezTo>
                  <a:pt x="2686423" y="764988"/>
                  <a:pt x="2699192" y="780337"/>
                  <a:pt x="2716306" y="788894"/>
                </a:cubicBezTo>
                <a:cubicBezTo>
                  <a:pt x="2729934" y="795708"/>
                  <a:pt x="2746090" y="795411"/>
                  <a:pt x="2761129" y="797859"/>
                </a:cubicBezTo>
                <a:lnTo>
                  <a:pt x="3101788" y="851647"/>
                </a:lnTo>
                <a:cubicBezTo>
                  <a:pt x="3165095" y="889631"/>
                  <a:pt x="3132108" y="868872"/>
                  <a:pt x="3200400" y="914400"/>
                </a:cubicBezTo>
                <a:cubicBezTo>
                  <a:pt x="3209365" y="920376"/>
                  <a:pt x="3219676" y="924710"/>
                  <a:pt x="3227294" y="932329"/>
                </a:cubicBezTo>
                <a:cubicBezTo>
                  <a:pt x="3279463" y="984501"/>
                  <a:pt x="3206599" y="909289"/>
                  <a:pt x="3263153" y="977153"/>
                </a:cubicBezTo>
                <a:cubicBezTo>
                  <a:pt x="3271269" y="986892"/>
                  <a:pt x="3281082" y="995082"/>
                  <a:pt x="3290047" y="1004047"/>
                </a:cubicBezTo>
                <a:cubicBezTo>
                  <a:pt x="3296023" y="1016000"/>
                  <a:pt x="3298526" y="1030456"/>
                  <a:pt x="3307976" y="1039906"/>
                </a:cubicBezTo>
                <a:cubicBezTo>
                  <a:pt x="3365662" y="1097592"/>
                  <a:pt x="3363763" y="1090508"/>
                  <a:pt x="3424518" y="1102659"/>
                </a:cubicBezTo>
                <a:cubicBezTo>
                  <a:pt x="3457388" y="1096682"/>
                  <a:pt x="3493247" y="1099670"/>
                  <a:pt x="3523129" y="1084729"/>
                </a:cubicBezTo>
                <a:cubicBezTo>
                  <a:pt x="3538714" y="1076937"/>
                  <a:pt x="3539326" y="1053660"/>
                  <a:pt x="3550023" y="1039906"/>
                </a:cubicBezTo>
                <a:cubicBezTo>
                  <a:pt x="3560401" y="1026563"/>
                  <a:pt x="3574751" y="1016769"/>
                  <a:pt x="3585882" y="1004047"/>
                </a:cubicBezTo>
                <a:cubicBezTo>
                  <a:pt x="3615042" y="970721"/>
                  <a:pt x="3612909" y="954674"/>
                  <a:pt x="3657600" y="932329"/>
                </a:cubicBezTo>
                <a:cubicBezTo>
                  <a:pt x="3715122" y="903568"/>
                  <a:pt x="3749258" y="904063"/>
                  <a:pt x="3810000" y="896471"/>
                </a:cubicBezTo>
                <a:cubicBezTo>
                  <a:pt x="3851835" y="878541"/>
                  <a:pt x="3891349" y="853720"/>
                  <a:pt x="3935506" y="842682"/>
                </a:cubicBezTo>
                <a:cubicBezTo>
                  <a:pt x="3947459" y="839694"/>
                  <a:pt x="3959087" y="834741"/>
                  <a:pt x="3971365" y="833718"/>
                </a:cubicBezTo>
                <a:cubicBezTo>
                  <a:pt x="4066844" y="825761"/>
                  <a:pt x="4162612" y="821765"/>
                  <a:pt x="4258235" y="815788"/>
                </a:cubicBezTo>
                <a:cubicBezTo>
                  <a:pt x="4276164" y="809812"/>
                  <a:pt x="4293921" y="803290"/>
                  <a:pt x="4312023" y="797859"/>
                </a:cubicBezTo>
                <a:cubicBezTo>
                  <a:pt x="4323824" y="794319"/>
                  <a:pt x="4336862" y="794404"/>
                  <a:pt x="4347882" y="788894"/>
                </a:cubicBezTo>
                <a:cubicBezTo>
                  <a:pt x="4367155" y="779257"/>
                  <a:pt x="4381864" y="761523"/>
                  <a:pt x="4401670" y="753035"/>
                </a:cubicBezTo>
                <a:cubicBezTo>
                  <a:pt x="4424319" y="743328"/>
                  <a:pt x="4449578" y="741455"/>
                  <a:pt x="4473388" y="735106"/>
                </a:cubicBezTo>
                <a:cubicBezTo>
                  <a:pt x="4494408" y="729501"/>
                  <a:pt x="4515348" y="723574"/>
                  <a:pt x="4536141" y="717176"/>
                </a:cubicBezTo>
                <a:cubicBezTo>
                  <a:pt x="4554204" y="711618"/>
                  <a:pt x="4571696" y="704220"/>
                  <a:pt x="4589929" y="699247"/>
                </a:cubicBezTo>
                <a:cubicBezTo>
                  <a:pt x="4625840" y="689453"/>
                  <a:pt x="4651617" y="689523"/>
                  <a:pt x="4688541" y="681318"/>
                </a:cubicBezTo>
                <a:cubicBezTo>
                  <a:pt x="4724623" y="673300"/>
                  <a:pt x="4796118" y="654424"/>
                  <a:pt x="4796118" y="654424"/>
                </a:cubicBezTo>
                <a:cubicBezTo>
                  <a:pt x="4805083" y="648447"/>
                  <a:pt x="4813875" y="642204"/>
                  <a:pt x="4823012" y="636494"/>
                </a:cubicBezTo>
                <a:cubicBezTo>
                  <a:pt x="4837788" y="627259"/>
                  <a:pt x="4853561" y="619592"/>
                  <a:pt x="4867835" y="609600"/>
                </a:cubicBezTo>
                <a:cubicBezTo>
                  <a:pt x="4883510" y="598627"/>
                  <a:pt x="4895812" y="582813"/>
                  <a:pt x="4912659" y="573741"/>
                </a:cubicBezTo>
                <a:cubicBezTo>
                  <a:pt x="4935139" y="561637"/>
                  <a:pt x="4960671" y="556329"/>
                  <a:pt x="4984376" y="546847"/>
                </a:cubicBezTo>
                <a:cubicBezTo>
                  <a:pt x="5086605" y="505955"/>
                  <a:pt x="5007779" y="528697"/>
                  <a:pt x="5127812" y="502024"/>
                </a:cubicBezTo>
                <a:cubicBezTo>
                  <a:pt x="5265807" y="522723"/>
                  <a:pt x="5266229" y="508759"/>
                  <a:pt x="5351929" y="546847"/>
                </a:cubicBezTo>
                <a:cubicBezTo>
                  <a:pt x="5414835" y="574805"/>
                  <a:pt x="5361798" y="553015"/>
                  <a:pt x="5423647" y="591671"/>
                </a:cubicBezTo>
                <a:cubicBezTo>
                  <a:pt x="5461021" y="615030"/>
                  <a:pt x="5468592" y="609648"/>
                  <a:pt x="5513294" y="627529"/>
                </a:cubicBezTo>
                <a:cubicBezTo>
                  <a:pt x="5525702" y="632492"/>
                  <a:pt x="5535971" y="643262"/>
                  <a:pt x="5549153" y="645459"/>
                </a:cubicBezTo>
                <a:cubicBezTo>
                  <a:pt x="5569765" y="648894"/>
                  <a:pt x="5821642" y="663069"/>
                  <a:pt x="5827059" y="663388"/>
                </a:cubicBezTo>
                <a:cubicBezTo>
                  <a:pt x="5844988" y="669365"/>
                  <a:pt x="5863943" y="672866"/>
                  <a:pt x="5880847" y="681318"/>
                </a:cubicBezTo>
                <a:cubicBezTo>
                  <a:pt x="5900120" y="690955"/>
                  <a:pt x="5913505" y="712950"/>
                  <a:pt x="5934635" y="717176"/>
                </a:cubicBezTo>
                <a:lnTo>
                  <a:pt x="6024282" y="735106"/>
                </a:lnTo>
                <a:cubicBezTo>
                  <a:pt x="6036329" y="737688"/>
                  <a:pt x="6047944" y="742329"/>
                  <a:pt x="6060141" y="744071"/>
                </a:cubicBezTo>
                <a:cubicBezTo>
                  <a:pt x="6232788" y="768734"/>
                  <a:pt x="6080876" y="739690"/>
                  <a:pt x="6203576" y="762000"/>
                </a:cubicBezTo>
                <a:cubicBezTo>
                  <a:pt x="6218567" y="764726"/>
                  <a:pt x="6233526" y="767660"/>
                  <a:pt x="6248400" y="770965"/>
                </a:cubicBezTo>
                <a:cubicBezTo>
                  <a:pt x="6260427" y="773638"/>
                  <a:pt x="6272106" y="777904"/>
                  <a:pt x="6284259" y="779929"/>
                </a:cubicBezTo>
                <a:cubicBezTo>
                  <a:pt x="6350263" y="790930"/>
                  <a:pt x="6393829" y="790519"/>
                  <a:pt x="6463553" y="797859"/>
                </a:cubicBezTo>
                <a:cubicBezTo>
                  <a:pt x="6484567" y="800071"/>
                  <a:pt x="6505281" y="804722"/>
                  <a:pt x="6526306" y="806824"/>
                </a:cubicBezTo>
                <a:cubicBezTo>
                  <a:pt x="6620531" y="816246"/>
                  <a:pt x="6608222" y="815788"/>
                  <a:pt x="6660776" y="815788"/>
                </a:cubicBezTo>
              </a:path>
            </a:pathLst>
          </a:cu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7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000C-2F2D-48B4-B898-1AB96FDBB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Persistent state?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AAFDAE-12C5-4A1D-9DB5-2B29476870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835151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Design question: </a:t>
                </a:r>
              </a:p>
              <a:p>
                <a:pPr lvl="1"/>
                <a:r>
                  <a:rPr lang="en-US" sz="2800" dirty="0"/>
                  <a:t>Option A: the system learns the harmonic contour of the human. </a:t>
                </a:r>
              </a:p>
              <a:p>
                <a:pPr lvl="1"/>
                <a:r>
                  <a:rPr lang="en-US" sz="2800" dirty="0"/>
                  <a:t>Option B: the system is stateless. It extracts the harmonic contour from each audio window. </a:t>
                </a:r>
              </a:p>
              <a:p>
                <a:r>
                  <a:rPr lang="en-US" sz="3200" dirty="0"/>
                  <a:t>I chose option B. </a:t>
                </a:r>
              </a:p>
              <a:p>
                <a:pPr lvl="1"/>
                <a:r>
                  <a:rPr lang="en-US" sz="2800" dirty="0"/>
                  <a:t>Problem with option A: not clear how to interpolate in the vowel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/>
                  <a:t>pitch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/>
                  <a:t>loudness space without ML. </a:t>
                </a:r>
              </a:p>
              <a:p>
                <a:pPr lvl="1"/>
                <a:r>
                  <a:rPr lang="en-US" sz="2800" dirty="0"/>
                  <a:t>Option B: more elegant. </a:t>
                </a:r>
                <a:r>
                  <a:rPr lang="zh-CN" altLang="en-US" sz="2800" dirty="0"/>
                  <a:t>取色笔</a:t>
                </a:r>
                <a:r>
                  <a:rPr lang="en-US" altLang="zh-CN" sz="2800" dirty="0"/>
                  <a:t>. Less parameters.</a:t>
                </a:r>
                <a:r>
                  <a:rPr lang="en-US" sz="2800" dirty="0"/>
                  <a:t> But, will the extracted contour be stable across audio windows? Maybe the artifacts will be interesting.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AAFDAE-12C5-4A1D-9DB5-2B29476870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835151"/>
              </a:xfrm>
              <a:blipFill>
                <a:blip r:embed="rId2"/>
                <a:stretch>
                  <a:fillRect l="-1333" t="-2645" r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2496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73F15-9318-432A-9166-F2C334760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extract the harmonic contour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69EB9B-2750-413B-92CC-D8C2322AB6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200" dirty="0"/>
                  <a:t>Use yin to extract f0. </a:t>
                </a:r>
              </a:p>
              <a:p>
                <a:r>
                  <a:rPr lang="en-US" sz="3200" dirty="0"/>
                  <a:t>Get the energy on fn. </a:t>
                </a:r>
              </a:p>
              <a:p>
                <a:r>
                  <a:rPr lang="en-US" sz="3200" dirty="0"/>
                  <a:t>Linear interpolation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/>
                  <a:t> harmonic contour</a:t>
                </a:r>
              </a:p>
              <a:p>
                <a:pPr lvl="1"/>
                <a:r>
                  <a:rPr lang="en-US" sz="2800" dirty="0"/>
                  <a:t>I tried second-order and log-linear, no audible improvement.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69EB9B-2750-413B-92CC-D8C2322AB6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7793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8916B-9610-42A3-875E-9CAD0449F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the energy on </a:t>
            </a:r>
            <a:r>
              <a:rPr lang="en-US" dirty="0" err="1"/>
              <a:t>fn</a:t>
            </a:r>
            <a:r>
              <a:rPr lang="en-US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FA61F-2E33-4468-BC05-7BF90F4C1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655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Naïve: use the energy in the </a:t>
            </a:r>
            <a:r>
              <a:rPr lang="en-US" sz="3200" dirty="0" err="1"/>
              <a:t>fft</a:t>
            </a:r>
            <a:r>
              <a:rPr lang="en-US" sz="3200" dirty="0"/>
              <a:t> frequency bin containing fn. </a:t>
            </a:r>
          </a:p>
          <a:p>
            <a:pPr lvl="1"/>
            <a:r>
              <a:rPr lang="en-US" sz="2800" dirty="0"/>
              <a:t>This is inaccurate due to spectral leakage and off-centered binning. </a:t>
            </a:r>
          </a:p>
          <a:p>
            <a:pPr lvl="1"/>
            <a:r>
              <a:rPr lang="en-US" sz="2800" dirty="0"/>
              <a:t>Eyeballing easily shows that the inaccuracy is unacceptable. </a:t>
            </a:r>
          </a:p>
          <a:p>
            <a:r>
              <a:rPr lang="en-US" sz="3200" dirty="0"/>
              <a:t>Solution 1: SFT (slow Fourier transform)</a:t>
            </a:r>
          </a:p>
          <a:p>
            <a:r>
              <a:rPr lang="en-US" sz="3200" dirty="0"/>
              <a:t>Solution 2: Hann, </a:t>
            </a:r>
            <a:r>
              <a:rPr lang="en-US" sz="3200" dirty="0" err="1"/>
              <a:t>fft</a:t>
            </a:r>
            <a:r>
              <a:rPr lang="en-US" sz="3200" dirty="0"/>
              <a:t>, then use </a:t>
            </a:r>
            <a:br>
              <a:rPr lang="en-US" sz="3200" dirty="0"/>
            </a:br>
            <a:r>
              <a:rPr lang="en-US" sz="3200" dirty="0"/>
              <a:t>the sum of the squared energy </a:t>
            </a:r>
            <a:br>
              <a:rPr lang="en-US" sz="3200" dirty="0"/>
            </a:br>
            <a:r>
              <a:rPr lang="en-US" sz="3200" dirty="0"/>
              <a:t>of nearby frequency bins. </a:t>
            </a:r>
          </a:p>
          <a:p>
            <a:pPr lvl="1"/>
            <a:r>
              <a:rPr lang="en-US" sz="2800" dirty="0"/>
              <a:t>I used </a:t>
            </a:r>
            <a:r>
              <a:rPr lang="en-US" sz="2800" b="1" i="1" dirty="0"/>
              <a:t>three</a:t>
            </a:r>
            <a:r>
              <a:rPr lang="en-US" sz="2800" dirty="0"/>
              <a:t> bins under </a:t>
            </a:r>
            <a:br>
              <a:rPr lang="en-US" sz="2800" dirty="0"/>
            </a:br>
            <a:r>
              <a:rPr lang="en-US" sz="2800" dirty="0"/>
              <a:t>SR = 22050, PAGE_LEN = 768.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13128D-78F8-4EB7-ADCD-D3F481F8E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35" y="3893716"/>
            <a:ext cx="587692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431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CE1CC26-F30D-421D-B5CE-B75A6AC28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134099"/>
              </p:ext>
            </p:extLst>
          </p:nvPr>
        </p:nvGraphicFramePr>
        <p:xfrm>
          <a:off x="1798320" y="2272479"/>
          <a:ext cx="8595360" cy="2981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368662459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19214676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41385873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422742584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51700413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8274359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432012889"/>
                    </a:ext>
                  </a:extLst>
                </a:gridCol>
              </a:tblGrid>
              <a:tr h="61922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Original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reconstruct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8201347"/>
                  </a:ext>
                </a:extLst>
              </a:tr>
              <a:tr h="1181383">
                <a:tc rowSpan="2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resample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153724"/>
                  </a:ext>
                </a:extLst>
              </a:tr>
              <a:tr h="1181383">
                <a:tc v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ours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878052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C96A669-765C-451F-828D-510681360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</a:t>
            </a:r>
          </a:p>
        </p:txBody>
      </p:sp>
      <p:pic>
        <p:nvPicPr>
          <p:cNvPr id="4" name="isthatyou">
            <a:hlinkClick r:id="" action="ppaction://media"/>
            <a:extLst>
              <a:ext uri="{FF2B5EF4-FFF2-40B4-BE49-F238E27FC236}">
                <a16:creationId xmlns:a16="http://schemas.microsoft.com/office/drawing/2014/main" id="{E0CA1543-0E9D-4141-8213-A536D2A07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002665" y="3429000"/>
            <a:ext cx="1216165" cy="1216165"/>
          </a:xfrm>
          <a:prstGeom prst="rect">
            <a:avLst/>
          </a:prstGeom>
        </p:spPr>
      </p:pic>
      <p:pic>
        <p:nvPicPr>
          <p:cNvPr id="5" name="res_+2">
            <a:hlinkClick r:id="" action="ppaction://media"/>
            <a:extLst>
              <a:ext uri="{FF2B5EF4-FFF2-40B4-BE49-F238E27FC236}">
                <a16:creationId xmlns:a16="http://schemas.microsoft.com/office/drawing/2014/main" id="{73DF41C0-BB32-4CAC-A511-0320340738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655163" y="3266174"/>
            <a:ext cx="406400" cy="406400"/>
          </a:xfrm>
          <a:prstGeom prst="rect">
            <a:avLst/>
          </a:prstGeom>
        </p:spPr>
      </p:pic>
      <p:pic>
        <p:nvPicPr>
          <p:cNvPr id="6" name="res_+5">
            <a:hlinkClick r:id="" action="ppaction://media"/>
            <a:extLst>
              <a:ext uri="{FF2B5EF4-FFF2-40B4-BE49-F238E27FC236}">
                <a16:creationId xmlns:a16="http://schemas.microsoft.com/office/drawing/2014/main" id="{A87AE4D9-39DC-4779-A092-724F3CBBFE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82350" y="3266174"/>
            <a:ext cx="406400" cy="406400"/>
          </a:xfrm>
          <a:prstGeom prst="rect">
            <a:avLst/>
          </a:prstGeom>
        </p:spPr>
      </p:pic>
      <p:pic>
        <p:nvPicPr>
          <p:cNvPr id="7" name="res_+7">
            <a:hlinkClick r:id="" action="ppaction://media"/>
            <a:extLst>
              <a:ext uri="{FF2B5EF4-FFF2-40B4-BE49-F238E27FC236}">
                <a16:creationId xmlns:a16="http://schemas.microsoft.com/office/drawing/2014/main" id="{2B3C3811-694E-4169-84F5-AA6CE8920D6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109537" y="3266174"/>
            <a:ext cx="406400" cy="406400"/>
          </a:xfrm>
          <a:prstGeom prst="rect">
            <a:avLst/>
          </a:prstGeom>
        </p:spPr>
      </p:pic>
      <p:pic>
        <p:nvPicPr>
          <p:cNvPr id="9" name="res_+12_hq">
            <a:hlinkClick r:id="" action="ppaction://media"/>
            <a:extLst>
              <a:ext uri="{FF2B5EF4-FFF2-40B4-BE49-F238E27FC236}">
                <a16:creationId xmlns:a16="http://schemas.microsoft.com/office/drawing/2014/main" id="{D994FC68-511F-4108-894B-87E01ADCFEC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836723" y="3266174"/>
            <a:ext cx="406400" cy="406400"/>
          </a:xfrm>
          <a:prstGeom prst="rect">
            <a:avLst/>
          </a:prstGeom>
        </p:spPr>
      </p:pic>
      <p:pic>
        <p:nvPicPr>
          <p:cNvPr id="13" name="ours_+0">
            <a:hlinkClick r:id="" action="ppaction://media"/>
            <a:extLst>
              <a:ext uri="{FF2B5EF4-FFF2-40B4-BE49-F238E27FC236}">
                <a16:creationId xmlns:a16="http://schemas.microsoft.com/office/drawing/2014/main" id="{E4D19BD4-A28F-4AB5-B7A3-A88B5090FFD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169761" y="4441965"/>
            <a:ext cx="406400" cy="406400"/>
          </a:xfrm>
          <a:prstGeom prst="rect">
            <a:avLst/>
          </a:prstGeom>
        </p:spPr>
      </p:pic>
      <p:pic>
        <p:nvPicPr>
          <p:cNvPr id="14" name="ours_+2">
            <a:hlinkClick r:id="" action="ppaction://media"/>
            <a:extLst>
              <a:ext uri="{FF2B5EF4-FFF2-40B4-BE49-F238E27FC236}">
                <a16:creationId xmlns:a16="http://schemas.microsoft.com/office/drawing/2014/main" id="{64DB8C6B-E411-49D6-838C-2C85B405476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655163" y="4441965"/>
            <a:ext cx="406400" cy="406400"/>
          </a:xfrm>
          <a:prstGeom prst="rect">
            <a:avLst/>
          </a:prstGeom>
        </p:spPr>
      </p:pic>
      <p:pic>
        <p:nvPicPr>
          <p:cNvPr id="15" name="ours_+5">
            <a:hlinkClick r:id="" action="ppaction://media"/>
            <a:extLst>
              <a:ext uri="{FF2B5EF4-FFF2-40B4-BE49-F238E27FC236}">
                <a16:creationId xmlns:a16="http://schemas.microsoft.com/office/drawing/2014/main" id="{C6497FDC-E538-4D3E-9B82-FF1FD146939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82350" y="4441965"/>
            <a:ext cx="406400" cy="406400"/>
          </a:xfrm>
          <a:prstGeom prst="rect">
            <a:avLst/>
          </a:prstGeom>
        </p:spPr>
      </p:pic>
      <p:pic>
        <p:nvPicPr>
          <p:cNvPr id="16" name="ours_+7">
            <a:hlinkClick r:id="" action="ppaction://media"/>
            <a:extLst>
              <a:ext uri="{FF2B5EF4-FFF2-40B4-BE49-F238E27FC236}">
                <a16:creationId xmlns:a16="http://schemas.microsoft.com/office/drawing/2014/main" id="{ADFB2413-56B7-475A-B9FE-301242505BC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109537" y="4441965"/>
            <a:ext cx="406400" cy="406400"/>
          </a:xfrm>
          <a:prstGeom prst="rect">
            <a:avLst/>
          </a:prstGeom>
        </p:spPr>
      </p:pic>
      <p:pic>
        <p:nvPicPr>
          <p:cNvPr id="17" name="ours_+12">
            <a:hlinkClick r:id="" action="ppaction://media"/>
            <a:extLst>
              <a:ext uri="{FF2B5EF4-FFF2-40B4-BE49-F238E27FC236}">
                <a16:creationId xmlns:a16="http://schemas.microsoft.com/office/drawing/2014/main" id="{C7897C9E-5BD9-41A9-8B72-940A540753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836723" y="44419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4697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FAB19-FD73-4B08-8DE4-4059B19E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unvoiced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9A2B1-4567-45BA-BC28-0E533E80A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Thanks to </a:t>
            </a:r>
            <a:r>
              <a:rPr lang="en-US" sz="3200" dirty="0" err="1"/>
              <a:t>Ninghu’s</a:t>
            </a:r>
            <a:r>
              <a:rPr lang="en-US" sz="3200" dirty="0"/>
              <a:t> concise lit review</a:t>
            </a:r>
          </a:p>
          <a:p>
            <a:r>
              <a:rPr lang="en-US" sz="3200" dirty="0"/>
              <a:t>Speech = voiced + unvoiced</a:t>
            </a:r>
          </a:p>
          <a:p>
            <a:r>
              <a:rPr lang="en-US" sz="3200" dirty="0"/>
              <a:t>Voiced: has f0 and harmonics</a:t>
            </a:r>
          </a:p>
          <a:p>
            <a:r>
              <a:rPr lang="en-US" sz="3200" dirty="0"/>
              <a:t>Unvoiced: unpitched</a:t>
            </a:r>
          </a:p>
          <a:p>
            <a:r>
              <a:rPr lang="en-US" sz="3200" dirty="0"/>
              <a:t>Previously, each audio page was classified into either voiced or unvoiced. Now, better algos view each page as a sum of two components. </a:t>
            </a:r>
          </a:p>
        </p:txBody>
      </p:sp>
    </p:spTree>
    <p:extLst>
      <p:ext uri="{BB962C8B-B14F-4D97-AF65-F5344CB8AC3E}">
        <p14:creationId xmlns:p14="http://schemas.microsoft.com/office/powerpoint/2010/main" val="3359136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23192-EE06-417E-AD38-808DFFFC8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Eyeball time Encore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372F3-9192-4411-A869-F0F0C04EA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[Zoom share phone screen]</a:t>
            </a:r>
          </a:p>
        </p:txBody>
      </p:sp>
    </p:spTree>
    <p:extLst>
      <p:ext uri="{BB962C8B-B14F-4D97-AF65-F5344CB8AC3E}">
        <p14:creationId xmlns:p14="http://schemas.microsoft.com/office/powerpoint/2010/main" val="736419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04A4-89C9-4E94-88D1-C0418CCB9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Unvoiced component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C3F355-5DA4-4213-A74B-4954E5CAE7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200" dirty="0"/>
                  <a:t>Unvoiced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/>
                  <a:t> white noise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3200" dirty="0"/>
                  <a:t> unvoiced contour</a:t>
                </a:r>
              </a:p>
              <a:p>
                <a:r>
                  <a:rPr lang="en-US" sz="3200" dirty="0"/>
                  <a:t>Basically, filtered white noise / colored noise! </a:t>
                </a:r>
              </a:p>
              <a:p>
                <a:r>
                  <a:rPr lang="en-US" sz="3200" dirty="0"/>
                  <a:t>Benefits</a:t>
                </a:r>
              </a:p>
              <a:p>
                <a:pPr lvl="1"/>
                <a:r>
                  <a:rPr lang="en-US" sz="2800" dirty="0"/>
                  <a:t>Consonants</a:t>
                </a:r>
              </a:p>
              <a:p>
                <a:pPr lvl="1"/>
                <a:r>
                  <a:rPr lang="en-US" sz="2800" dirty="0"/>
                  <a:t>Air flow sounds</a:t>
                </a:r>
              </a:p>
              <a:p>
                <a:pPr lvl="1"/>
                <a:r>
                  <a:rPr lang="en-US" sz="2800" dirty="0"/>
                  <a:t>B-boxing</a:t>
                </a:r>
              </a:p>
              <a:p>
                <a:pPr lvl="1"/>
                <a:r>
                  <a:rPr lang="en-US" sz="2800" dirty="0"/>
                  <a:t>maybe can even help the estimation of </a:t>
                </a:r>
                <a:r>
                  <a:rPr lang="en-US" sz="2800" dirty="0" err="1"/>
                  <a:t>fn</a:t>
                </a:r>
                <a:r>
                  <a:rPr lang="en-US" sz="2800" dirty="0"/>
                  <a:t> energy (take noise away)! </a:t>
                </a:r>
              </a:p>
              <a:p>
                <a:pPr lvl="1"/>
                <a:r>
                  <a:rPr lang="en-US" sz="2800" dirty="0"/>
                  <a:t>Room noise?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C3F355-5DA4-4213-A74B-4954E5CAE7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2801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1950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98489B-A7AB-4BC3-B9E3-94C7E68B5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99" y="169899"/>
            <a:ext cx="5623134" cy="15651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500E8BE-53A1-4E9D-B8B2-FDEAA25FE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1" y="2646549"/>
            <a:ext cx="5622351" cy="156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B5C28A3-629C-405A-A41D-D62C382E1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9" y="5123200"/>
            <a:ext cx="5703016" cy="156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7E655CD-CA61-45C8-A40D-B91306EBC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59" y="5194487"/>
            <a:ext cx="5703016" cy="156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974A620-E7C5-4342-956F-EA2E6AE48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18" y="2646549"/>
            <a:ext cx="5622351" cy="156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538BE2C-D9D3-40FF-8BFD-FB10DD052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407" y="224853"/>
            <a:ext cx="3432768" cy="4850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Original spectrum</a:t>
            </a:r>
            <a:endParaRPr lang="en-US" sz="24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0B02270-CEB9-4925-8B00-B29D08E17ABE}"/>
              </a:ext>
            </a:extLst>
          </p:cNvPr>
          <p:cNvSpPr txBox="1">
            <a:spLocks/>
          </p:cNvSpPr>
          <p:nvPr/>
        </p:nvSpPr>
        <p:spPr>
          <a:xfrm>
            <a:off x="27607" y="2714572"/>
            <a:ext cx="3432768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Original unvoiced</a:t>
            </a:r>
            <a:endParaRPr lang="en-US" sz="24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66BDEE3-85B2-485C-818B-AFDF348B994D}"/>
              </a:ext>
            </a:extLst>
          </p:cNvPr>
          <p:cNvSpPr txBox="1">
            <a:spLocks/>
          </p:cNvSpPr>
          <p:nvPr/>
        </p:nvSpPr>
        <p:spPr>
          <a:xfrm>
            <a:off x="95625" y="5191004"/>
            <a:ext cx="3432768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Unvoiced contour</a:t>
            </a:r>
            <a:endParaRPr lang="en-US" sz="24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C751E34-5BED-42C4-A751-9935DC2A3CC1}"/>
              </a:ext>
            </a:extLst>
          </p:cNvPr>
          <p:cNvSpPr txBox="1">
            <a:spLocks/>
          </p:cNvSpPr>
          <p:nvPr/>
        </p:nvSpPr>
        <p:spPr>
          <a:xfrm>
            <a:off x="6660775" y="5273102"/>
            <a:ext cx="4823012" cy="485070"/>
          </a:xfrm>
          <a:prstGeom prst="rect">
            <a:avLst/>
          </a:prstGeom>
          <a:solidFill>
            <a:srgbClr val="F8F8F8">
              <a:alpha val="81961"/>
            </a:srgb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Complex white noise, freq domain</a:t>
            </a:r>
            <a:endParaRPr lang="en-US" sz="24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F4792EA-FB7A-4570-8D93-42047E27E017}"/>
              </a:ext>
            </a:extLst>
          </p:cNvPr>
          <p:cNvSpPr txBox="1">
            <a:spLocks/>
          </p:cNvSpPr>
          <p:nvPr/>
        </p:nvSpPr>
        <p:spPr>
          <a:xfrm>
            <a:off x="6218518" y="2714572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Synthesized</a:t>
            </a:r>
            <a:endParaRPr lang="en-US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8EB673-EBF7-4781-9ABE-E6021F7F1EB4}"/>
              </a:ext>
            </a:extLst>
          </p:cNvPr>
          <p:cNvCxnSpPr>
            <a:cxnSpLocks/>
            <a:stCxn id="5" idx="2"/>
            <a:endCxn id="1026" idx="0"/>
          </p:cNvCxnSpPr>
          <p:nvPr/>
        </p:nvCxnSpPr>
        <p:spPr>
          <a:xfrm>
            <a:off x="2992366" y="1735018"/>
            <a:ext cx="39941" cy="911531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EFB6C6-DC28-4E14-A3C6-AB34BEC3D7ED}"/>
              </a:ext>
            </a:extLst>
          </p:cNvPr>
          <p:cNvCxnSpPr>
            <a:cxnSpLocks/>
            <a:stCxn id="1026" idx="2"/>
            <a:endCxn id="1028" idx="0"/>
          </p:cNvCxnSpPr>
          <p:nvPr/>
        </p:nvCxnSpPr>
        <p:spPr>
          <a:xfrm>
            <a:off x="3032307" y="4211450"/>
            <a:ext cx="0" cy="91175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7C38F85-21C1-4E0C-A00F-30FB742ECA65}"/>
              </a:ext>
            </a:extLst>
          </p:cNvPr>
          <p:cNvCxnSpPr>
            <a:cxnSpLocks/>
            <a:endCxn id="35" idx="3"/>
          </p:cNvCxnSpPr>
          <p:nvPr/>
        </p:nvCxnSpPr>
        <p:spPr>
          <a:xfrm flipV="1">
            <a:off x="5803933" y="4811714"/>
            <a:ext cx="1152944" cy="42553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80802FB-1F97-48FB-AD90-1128B3E46A2E}"/>
              </a:ext>
            </a:extLst>
          </p:cNvPr>
          <p:cNvCxnSpPr>
            <a:cxnSpLocks/>
            <a:endCxn id="35" idx="5"/>
          </p:cNvCxnSpPr>
          <p:nvPr/>
        </p:nvCxnSpPr>
        <p:spPr>
          <a:xfrm flipH="1" flipV="1">
            <a:off x="7261148" y="4811714"/>
            <a:ext cx="807088" cy="42553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04FB19D-3E72-4944-9840-D3B65E0BCFAF}"/>
              </a:ext>
            </a:extLst>
          </p:cNvPr>
          <p:cNvCxnSpPr>
            <a:cxnSpLocks/>
            <a:stCxn id="35" idx="7"/>
          </p:cNvCxnSpPr>
          <p:nvPr/>
        </p:nvCxnSpPr>
        <p:spPr>
          <a:xfrm flipV="1">
            <a:off x="7261148" y="4091277"/>
            <a:ext cx="294605" cy="41616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owchart: Summing Junction 34">
            <a:extLst>
              <a:ext uri="{FF2B5EF4-FFF2-40B4-BE49-F238E27FC236}">
                <a16:creationId xmlns:a16="http://schemas.microsoft.com/office/drawing/2014/main" id="{2B4B2D26-D7D5-4A73-817F-7B4B96E73121}"/>
              </a:ext>
            </a:extLst>
          </p:cNvPr>
          <p:cNvSpPr/>
          <p:nvPr/>
        </p:nvSpPr>
        <p:spPr>
          <a:xfrm>
            <a:off x="6893861" y="4444427"/>
            <a:ext cx="430303" cy="430303"/>
          </a:xfrm>
          <a:prstGeom prst="flowChartSummingJunction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FC85D086-0709-4A09-9FE3-2A46E0ED08C8}"/>
              </a:ext>
            </a:extLst>
          </p:cNvPr>
          <p:cNvSpPr txBox="1">
            <a:spLocks/>
          </p:cNvSpPr>
          <p:nvPr/>
        </p:nvSpPr>
        <p:spPr>
          <a:xfrm>
            <a:off x="3098180" y="4361693"/>
            <a:ext cx="2048111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2"/>
                </a:solidFill>
              </a:rPr>
              <a:t>Low pass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101BB30C-8419-4A8F-8DD0-A2E24C892F0E}"/>
              </a:ext>
            </a:extLst>
          </p:cNvPr>
          <p:cNvSpPr txBox="1">
            <a:spLocks/>
          </p:cNvSpPr>
          <p:nvPr/>
        </p:nvSpPr>
        <p:spPr>
          <a:xfrm>
            <a:off x="3098179" y="1932025"/>
            <a:ext cx="3598455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2"/>
                </a:solidFill>
              </a:rPr>
              <a:t>Remove harmonics</a:t>
            </a:r>
            <a:endParaRPr 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88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8836B-DD24-4D6A-9532-195958FF1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8EE2C-ECCE-4D3B-A752-5D1E36DA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17648"/>
          </a:xfrm>
        </p:spPr>
        <p:txBody>
          <a:bodyPr>
            <a:normAutofit/>
          </a:bodyPr>
          <a:lstStyle/>
          <a:p>
            <a:r>
              <a:rPr lang="en-US" sz="3200" dirty="0"/>
              <a:t>Timbre from voice + pitches from midi keyboard. </a:t>
            </a:r>
          </a:p>
          <a:p>
            <a:pPr lvl="1"/>
            <a:r>
              <a:rPr lang="en-US" sz="2800" dirty="0"/>
              <a:t>Compared to singing: polyphonic. </a:t>
            </a:r>
          </a:p>
          <a:p>
            <a:pPr lvl="1"/>
            <a:r>
              <a:rPr lang="en-US" sz="2800" dirty="0"/>
              <a:t>Compared to playing the piano: timbre control + expression control + lyrics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5D0EE6-A804-4F3D-90DF-08379FABB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676" y="5471271"/>
            <a:ext cx="35814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0C12A90-98BC-45C5-9314-4D9903E0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797" y="3707244"/>
            <a:ext cx="2067205" cy="154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E948AC-35BA-47BD-BB57-3D6FEE0050CE}"/>
              </a:ext>
            </a:extLst>
          </p:cNvPr>
          <p:cNvCxnSpPr>
            <a:stCxn id="1030" idx="3"/>
          </p:cNvCxnSpPr>
          <p:nvPr/>
        </p:nvCxnSpPr>
        <p:spPr>
          <a:xfrm>
            <a:off x="4996002" y="4481448"/>
            <a:ext cx="2686751" cy="4132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A7BEDF-7841-44BD-AA09-EE45D4E87551}"/>
              </a:ext>
            </a:extLst>
          </p:cNvPr>
          <p:cNvCxnSpPr>
            <a:cxnSpLocks/>
            <a:stCxn id="1026" idx="3"/>
          </p:cNvCxnSpPr>
          <p:nvPr/>
        </p:nvCxnSpPr>
        <p:spPr>
          <a:xfrm flipV="1">
            <a:off x="6013076" y="5029666"/>
            <a:ext cx="1759323" cy="10797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E63F7-1AEC-49CD-923E-33C86CB4576A}"/>
              </a:ext>
            </a:extLst>
          </p:cNvPr>
          <p:cNvSpPr txBox="1">
            <a:spLocks/>
          </p:cNvSpPr>
          <p:nvPr/>
        </p:nvSpPr>
        <p:spPr>
          <a:xfrm>
            <a:off x="5344788" y="4104462"/>
            <a:ext cx="1851212" cy="552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Timbre</a:t>
            </a:r>
            <a:endParaRPr lang="en-US" sz="28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8DD115-FBAE-4CCD-86AE-71DEFF26DB9A}"/>
              </a:ext>
            </a:extLst>
          </p:cNvPr>
          <p:cNvSpPr txBox="1">
            <a:spLocks/>
          </p:cNvSpPr>
          <p:nvPr/>
        </p:nvSpPr>
        <p:spPr>
          <a:xfrm>
            <a:off x="6339377" y="5569556"/>
            <a:ext cx="1851212" cy="552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Pitch</a:t>
            </a:r>
            <a:endParaRPr lang="en-US" sz="2800" dirty="0"/>
          </a:p>
        </p:txBody>
      </p:sp>
      <p:pic>
        <p:nvPicPr>
          <p:cNvPr id="1032" name="Picture 8" descr="Speaker Sound Audio - Free image on Pixabay">
            <a:extLst>
              <a:ext uri="{FF2B5EF4-FFF2-40B4-BE49-F238E27FC236}">
                <a16:creationId xmlns:a16="http://schemas.microsoft.com/office/drawing/2014/main" id="{2F3D1E66-B55D-4D6F-9159-6E82239CC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539" y="358570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137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E3D56-E392-4757-BDEA-E80E175EE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synthesize the unvoiced?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20941-5E57-4EA6-A0CD-7D10F4410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7695"/>
            <a:ext cx="10515600" cy="4862046"/>
          </a:xfrm>
        </p:spPr>
        <p:txBody>
          <a:bodyPr>
            <a:normAutofit/>
          </a:bodyPr>
          <a:lstStyle/>
          <a:p>
            <a:r>
              <a:rPr lang="en-US" sz="3200" dirty="0"/>
              <a:t>Extract the unvoiced contour. </a:t>
            </a:r>
          </a:p>
          <a:p>
            <a:pPr lvl="1"/>
            <a:r>
              <a:rPr lang="en-US" sz="2800" dirty="0"/>
              <a:t>Remove all bins near </a:t>
            </a:r>
            <a:r>
              <a:rPr lang="en-US" sz="2800" dirty="0" err="1"/>
              <a:t>fn’s</a:t>
            </a:r>
            <a:r>
              <a:rPr lang="en-US" sz="2800" dirty="0"/>
              <a:t>. Replace them with neighboring bins. </a:t>
            </a:r>
          </a:p>
          <a:p>
            <a:pPr lvl="1"/>
            <a:r>
              <a:rPr lang="en-US" sz="2800" dirty="0"/>
              <a:t>Low-pass. </a:t>
            </a:r>
          </a:p>
          <a:p>
            <a:r>
              <a:rPr lang="en-US" sz="3200" dirty="0"/>
              <a:t>Make some noise. </a:t>
            </a:r>
          </a:p>
          <a:p>
            <a:pPr lvl="1"/>
            <a:r>
              <a:rPr lang="en-US" sz="2800" dirty="0"/>
              <a:t>In the frequency domain, sample gaussian-distributed </a:t>
            </a:r>
            <a:r>
              <a:rPr lang="en-US" sz="2800" b="1" i="1" dirty="0"/>
              <a:t>complex </a:t>
            </a:r>
            <a:r>
              <a:rPr lang="en-US" sz="2800" dirty="0"/>
              <a:t>numbers array. </a:t>
            </a:r>
          </a:p>
          <a:p>
            <a:pPr lvl="2"/>
            <a:r>
              <a:rPr lang="en-US" sz="2400" dirty="0"/>
              <a:t>Eyeballing experiments results: Must not be uniform distribution. Must not be in log scale. </a:t>
            </a:r>
          </a:p>
          <a:p>
            <a:pPr lvl="1"/>
            <a:r>
              <a:rPr lang="en-US" sz="2800" dirty="0"/>
              <a:t>Apply filter / contour. </a:t>
            </a:r>
          </a:p>
          <a:p>
            <a:pPr lvl="1"/>
            <a:r>
              <a:rPr lang="en-US" sz="2800" dirty="0" err="1"/>
              <a:t>ifft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43851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AEF0C-6917-433D-AB37-0A20227B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F94D6-0D2E-4C00-B1A3-D23AD8680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Why not just take the original spectrum with harmonics removed? </a:t>
            </a:r>
          </a:p>
          <a:p>
            <a:pPr lvl="1"/>
            <a:r>
              <a:rPr lang="en-US" sz="2800" dirty="0"/>
              <a:t>That will leave some pitched component in the audio. </a:t>
            </a:r>
          </a:p>
          <a:p>
            <a:r>
              <a:rPr lang="en-US" sz="3200" dirty="0"/>
              <a:t>Interpolate magnitude to avoid across-page clacks. </a:t>
            </a:r>
          </a:p>
          <a:p>
            <a:pPr lvl="1"/>
            <a:r>
              <a:rPr lang="en-US" sz="2800" dirty="0"/>
              <a:t>Previously I thought as long as it’s noise there wouldn’t be any clacks. I was wrong. </a:t>
            </a:r>
          </a:p>
        </p:txBody>
      </p:sp>
      <p:pic>
        <p:nvPicPr>
          <p:cNvPr id="8" name="colored">
            <a:hlinkClick r:id="" action="ppaction://media"/>
            <a:extLst>
              <a:ext uri="{FF2B5EF4-FFF2-40B4-BE49-F238E27FC236}">
                <a16:creationId xmlns:a16="http://schemas.microsoft.com/office/drawing/2014/main" id="{0C4ED0D1-2885-42D3-8A20-9C0837776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9978" y="2779246"/>
            <a:ext cx="406400" cy="406400"/>
          </a:xfrm>
          <a:prstGeom prst="rect">
            <a:avLst/>
          </a:prstGeom>
        </p:spPr>
      </p:pic>
      <p:pic>
        <p:nvPicPr>
          <p:cNvPr id="9" name="holed">
            <a:hlinkClick r:id="" action="ppaction://media"/>
            <a:extLst>
              <a:ext uri="{FF2B5EF4-FFF2-40B4-BE49-F238E27FC236}">
                <a16:creationId xmlns:a16="http://schemas.microsoft.com/office/drawing/2014/main" id="{310A3853-C0EA-4E0E-9C9F-E22A33ED0A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8709" y="27792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933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7642-E4D8-42B6-9838-77B80886E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Benchmarking</a:t>
            </a:r>
          </a:p>
        </p:txBody>
      </p:sp>
      <p:pic>
        <p:nvPicPr>
          <p:cNvPr id="6" name="unvoiced">
            <a:hlinkClick r:id="" action="ppaction://media"/>
            <a:extLst>
              <a:ext uri="{FF2B5EF4-FFF2-40B4-BE49-F238E27FC236}">
                <a16:creationId xmlns:a16="http://schemas.microsoft.com/office/drawing/2014/main" id="{812B6067-52F9-449B-B610-8E4972596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94333" y="4659998"/>
            <a:ext cx="406400" cy="406400"/>
          </a:xfrm>
          <a:prstGeom prst="rect">
            <a:avLst/>
          </a:prstGeom>
        </p:spPr>
      </p:pic>
      <p:pic>
        <p:nvPicPr>
          <p:cNvPr id="7" name="harmonics">
            <a:hlinkClick r:id="" action="ppaction://media"/>
            <a:extLst>
              <a:ext uri="{FF2B5EF4-FFF2-40B4-BE49-F238E27FC236}">
                <a16:creationId xmlns:a16="http://schemas.microsoft.com/office/drawing/2014/main" id="{8CF607D7-E354-4E15-A575-452C5742B0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94333" y="3418884"/>
            <a:ext cx="406400" cy="406400"/>
          </a:xfrm>
          <a:prstGeom prst="rect">
            <a:avLst/>
          </a:prstGeom>
        </p:spPr>
      </p:pic>
      <p:pic>
        <p:nvPicPr>
          <p:cNvPr id="8" name="original">
            <a:hlinkClick r:id="" action="ppaction://media"/>
            <a:extLst>
              <a:ext uri="{FF2B5EF4-FFF2-40B4-BE49-F238E27FC236}">
                <a16:creationId xmlns:a16="http://schemas.microsoft.com/office/drawing/2014/main" id="{C67A855B-ED72-4B88-8712-301EEC285AE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94333" y="2177770"/>
            <a:ext cx="406400" cy="406400"/>
          </a:xfrm>
          <a:prstGeom prst="rect">
            <a:avLst/>
          </a:prstGeom>
        </p:spPr>
      </p:pic>
      <p:pic>
        <p:nvPicPr>
          <p:cNvPr id="9" name="reconstruct">
            <a:hlinkClick r:id="" action="ppaction://media"/>
            <a:extLst>
              <a:ext uri="{FF2B5EF4-FFF2-40B4-BE49-F238E27FC236}">
                <a16:creationId xmlns:a16="http://schemas.microsoft.com/office/drawing/2014/main" id="{C5BBBCA9-4FEE-4D8E-8B9A-748BCB40408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94333" y="5901112"/>
            <a:ext cx="406400" cy="4064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DBE8E7-92CD-4EAA-A239-37CABF250C21}"/>
              </a:ext>
            </a:extLst>
          </p:cNvPr>
          <p:cNvSpPr txBox="1">
            <a:spLocks/>
          </p:cNvSpPr>
          <p:nvPr/>
        </p:nvSpPr>
        <p:spPr>
          <a:xfrm>
            <a:off x="3089835" y="2138435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Original</a:t>
            </a:r>
            <a:endParaRPr lang="en-US" sz="24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1ECFDE0-7E2D-4D34-9C54-83C4663EF98E}"/>
              </a:ext>
            </a:extLst>
          </p:cNvPr>
          <p:cNvSpPr txBox="1">
            <a:spLocks/>
          </p:cNvSpPr>
          <p:nvPr/>
        </p:nvSpPr>
        <p:spPr>
          <a:xfrm>
            <a:off x="3089834" y="3379549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Extracted voiced</a:t>
            </a:r>
            <a:endParaRPr lang="en-US" sz="24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C00FD3A-E24D-4809-8CE8-93D3D6B86786}"/>
              </a:ext>
            </a:extLst>
          </p:cNvPr>
          <p:cNvSpPr txBox="1">
            <a:spLocks/>
          </p:cNvSpPr>
          <p:nvPr/>
        </p:nvSpPr>
        <p:spPr>
          <a:xfrm>
            <a:off x="2447365" y="4620663"/>
            <a:ext cx="3316937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Extracted unvoiced</a:t>
            </a:r>
            <a:endParaRPr lang="en-US" sz="24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503D801-D970-493F-A70E-EA48AB7F9B2A}"/>
              </a:ext>
            </a:extLst>
          </p:cNvPr>
          <p:cNvSpPr txBox="1">
            <a:spLocks/>
          </p:cNvSpPr>
          <p:nvPr/>
        </p:nvSpPr>
        <p:spPr>
          <a:xfrm>
            <a:off x="3089832" y="5861777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Reconstruction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949772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E04F9-614B-49ED-A01A-C74700516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B829ABA-C3E0-4DE7-913C-5819293CB5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44508"/>
              </p:ext>
            </p:extLst>
          </p:nvPr>
        </p:nvGraphicFramePr>
        <p:xfrm>
          <a:off x="838204" y="2770094"/>
          <a:ext cx="10515596" cy="192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899">
                  <a:extLst>
                    <a:ext uri="{9D8B030D-6E8A-4147-A177-3AD203B41FA5}">
                      <a16:colId xmlns:a16="http://schemas.microsoft.com/office/drawing/2014/main" val="3634530544"/>
                    </a:ext>
                  </a:extLst>
                </a:gridCol>
                <a:gridCol w="2144803">
                  <a:extLst>
                    <a:ext uri="{9D8B030D-6E8A-4147-A177-3AD203B41FA5}">
                      <a16:colId xmlns:a16="http://schemas.microsoft.com/office/drawing/2014/main" val="2940148737"/>
                    </a:ext>
                  </a:extLst>
                </a:gridCol>
                <a:gridCol w="3112995">
                  <a:extLst>
                    <a:ext uri="{9D8B030D-6E8A-4147-A177-3AD203B41FA5}">
                      <a16:colId xmlns:a16="http://schemas.microsoft.com/office/drawing/2014/main" val="1658026546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2270242909"/>
                    </a:ext>
                  </a:extLst>
                </a:gridCol>
              </a:tblGrid>
              <a:tr h="259023">
                <a:tc gridSpan="3">
                  <a:txBody>
                    <a:bodyPr/>
                    <a:lstStyle/>
                    <a:p>
                      <a:r>
                        <a:rPr lang="en-US" sz="3600" dirty="0"/>
                        <a:t>Pitch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Shift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6324623"/>
                  </a:ext>
                </a:extLst>
              </a:tr>
              <a:tr h="368506">
                <a:tc rowSpan="2">
                  <a:txBody>
                    <a:bodyPr/>
                    <a:lstStyle/>
                    <a:p>
                      <a:r>
                        <a:rPr lang="en-US" sz="3600" dirty="0"/>
                        <a:t>Timbre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zh-CN" altLang="en-US" sz="3600" dirty="0"/>
                        <a:t>瞬时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Voiced</a:t>
                      </a:r>
                      <a:endParaRPr lang="en-US" sz="3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sz="3600" dirty="0"/>
                        <a:t>Keep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2717381"/>
                  </a:ext>
                </a:extLst>
              </a:tr>
              <a:tr h="400779">
                <a:tc vMerge="1"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Unvoiced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r>
                        <a:rPr lang="en-US" sz="3600" dirty="0"/>
                        <a:t>Keep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044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1377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D12A8-152D-4353-BA78-B63FB91BD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HybridSynth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1B674-08C9-45E4-85BA-5142FEED7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2399"/>
          </a:xfrm>
        </p:spPr>
        <p:txBody>
          <a:bodyPr>
            <a:normAutofit lnSpcReduction="10000"/>
          </a:bodyPr>
          <a:lstStyle/>
          <a:p>
            <a:r>
              <a:rPr lang="zh-CN" altLang="en-US" sz="3200" dirty="0"/>
              <a:t>写了一个包 </a:t>
            </a:r>
            <a:r>
              <a:rPr lang="en-US" altLang="zh-CN" sz="3200" dirty="0" err="1"/>
              <a:t>HarmonicSynth</a:t>
            </a:r>
            <a:r>
              <a:rPr lang="en-US" altLang="zh-CN" sz="3200" dirty="0"/>
              <a:t>. Additive synth with oscillators. </a:t>
            </a:r>
          </a:p>
          <a:p>
            <a:pPr lvl="1"/>
            <a:r>
              <a:rPr lang="en-US" altLang="zh-CN" sz="2800" dirty="0"/>
              <a:t>Pros: keeps </a:t>
            </a:r>
            <a:r>
              <a:rPr lang="en-US" altLang="zh-CN" sz="2800" b="1" i="1" dirty="0"/>
              <a:t>phase</a:t>
            </a:r>
            <a:r>
              <a:rPr lang="en-US" altLang="zh-CN" sz="2800" dirty="0"/>
              <a:t> across audio pages; accurate freq; freq and mag interpolation between pages (to avoid clacks). </a:t>
            </a:r>
          </a:p>
          <a:p>
            <a:r>
              <a:rPr lang="zh-CN" altLang="en-US" sz="3200" dirty="0"/>
              <a:t>写了一个包 </a:t>
            </a:r>
            <a:r>
              <a:rPr lang="en-US" altLang="zh-CN" sz="3200" dirty="0" err="1"/>
              <a:t>IfftSynth</a:t>
            </a:r>
            <a:endParaRPr lang="en-US" altLang="zh-CN" sz="3200" dirty="0"/>
          </a:p>
          <a:p>
            <a:pPr lvl="1"/>
            <a:r>
              <a:rPr lang="en-US" altLang="zh-CN" sz="2800" dirty="0"/>
              <a:t>Pro: fast</a:t>
            </a:r>
          </a:p>
          <a:p>
            <a:r>
              <a:rPr lang="zh-CN" altLang="en-US" sz="3200" dirty="0"/>
              <a:t>写了一个包 </a:t>
            </a:r>
            <a:r>
              <a:rPr lang="en-US" altLang="zh-CN" sz="3200" dirty="0" err="1"/>
              <a:t>HybridSynth</a:t>
            </a:r>
            <a:r>
              <a:rPr lang="en-US" altLang="zh-CN" sz="3200" dirty="0"/>
              <a:t> = </a:t>
            </a:r>
            <a:r>
              <a:rPr lang="en-US" altLang="zh-CN" sz="3200" dirty="0" err="1"/>
              <a:t>HarmonicSynth</a:t>
            </a:r>
            <a:r>
              <a:rPr lang="en-US" altLang="zh-CN" sz="3200" dirty="0"/>
              <a:t> + </a:t>
            </a:r>
            <a:r>
              <a:rPr lang="en-US" altLang="zh-CN" sz="3200" dirty="0" err="1"/>
              <a:t>IfftSynth</a:t>
            </a:r>
            <a:endParaRPr lang="en-US" altLang="zh-CN" sz="3200" dirty="0"/>
          </a:p>
          <a:p>
            <a:r>
              <a:rPr lang="en-US" altLang="zh-CN" sz="3200" dirty="0"/>
              <a:t>Low-freq components: additive synth. High-freq components: </a:t>
            </a:r>
            <a:r>
              <a:rPr lang="en-US" altLang="zh-CN" sz="3200" dirty="0" err="1"/>
              <a:t>ifft</a:t>
            </a:r>
            <a:r>
              <a:rPr lang="en-US" altLang="zh-CN" sz="3200" dirty="0"/>
              <a:t>. </a:t>
            </a:r>
          </a:p>
          <a:p>
            <a:r>
              <a:rPr lang="en-US" altLang="zh-CN" sz="3200" dirty="0"/>
              <a:t>This balances computation costs and frequency accuracy. </a:t>
            </a:r>
          </a:p>
          <a:p>
            <a:r>
              <a:rPr lang="en-US" altLang="zh-CN" sz="3200" dirty="0"/>
              <a:t>Am I missing something? Any easier way? </a:t>
            </a:r>
          </a:p>
        </p:txBody>
      </p:sp>
    </p:spTree>
    <p:extLst>
      <p:ext uri="{BB962C8B-B14F-4D97-AF65-F5344CB8AC3E}">
        <p14:creationId xmlns:p14="http://schemas.microsoft.com/office/powerpoint/2010/main" val="3156183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3935B-33FA-4361-95E9-720D074B9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19D99-82C8-4BD5-8ECA-5F3E8C0FD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75928"/>
          </a:xfrm>
        </p:spPr>
        <p:txBody>
          <a:bodyPr>
            <a:normAutofit/>
          </a:bodyPr>
          <a:lstStyle/>
          <a:p>
            <a:r>
              <a:rPr lang="en-US" sz="3200" dirty="0"/>
              <a:t>Pitch multiplier: 1, 0, 0.5, 2, -1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A quick brown fox jumps over the lazy dog</a:t>
            </a:r>
          </a:p>
          <a:p>
            <a:r>
              <a:rPr lang="zh-CN" altLang="en-US" sz="3200" dirty="0"/>
              <a:t>蜀道之难 难于上青天</a:t>
            </a:r>
            <a:endParaRPr lang="en-US" altLang="zh-CN" sz="3200" dirty="0"/>
          </a:p>
          <a:p>
            <a:r>
              <a:rPr lang="zh-CN" altLang="en-US" sz="3200" dirty="0"/>
              <a:t>无论发生什么事，今天谁也别想走</a:t>
            </a:r>
            <a:endParaRPr lang="en-US" sz="3200" dirty="0"/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2682262F-2C70-4412-9D16-5D80464A0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65363" y="2450353"/>
            <a:ext cx="406400" cy="406400"/>
          </a:xfrm>
          <a:prstGeom prst="rect">
            <a:avLst/>
          </a:prstGeom>
        </p:spPr>
      </p:pic>
      <p:pic>
        <p:nvPicPr>
          <p:cNvPr id="5" name="0">
            <a:hlinkClick r:id="" action="ppaction://media"/>
            <a:extLst>
              <a:ext uri="{FF2B5EF4-FFF2-40B4-BE49-F238E27FC236}">
                <a16:creationId xmlns:a16="http://schemas.microsoft.com/office/drawing/2014/main" id="{1EA51154-B2DF-427D-8FC0-A44FF629A1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71763" y="1478803"/>
            <a:ext cx="406400" cy="406400"/>
          </a:xfrm>
          <a:prstGeom prst="rect">
            <a:avLst/>
          </a:prstGeom>
        </p:spPr>
      </p:pic>
      <p:pic>
        <p:nvPicPr>
          <p:cNvPr id="6" name="0.5">
            <a:hlinkClick r:id="" action="ppaction://media"/>
            <a:extLst>
              <a:ext uri="{FF2B5EF4-FFF2-40B4-BE49-F238E27FC236}">
                <a16:creationId xmlns:a16="http://schemas.microsoft.com/office/drawing/2014/main" id="{F4672387-ECA8-443C-96F3-A0AD428A0D5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23385" y="2382090"/>
            <a:ext cx="406400" cy="4064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FFA82205-65BE-4BD1-9038-44E9E148EC8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50995" y="1487488"/>
            <a:ext cx="406400" cy="406400"/>
          </a:xfrm>
          <a:prstGeom prst="rect">
            <a:avLst/>
          </a:prstGeom>
        </p:spPr>
      </p:pic>
      <p:pic>
        <p:nvPicPr>
          <p:cNvPr id="8" name="-1">
            <a:hlinkClick r:id="" action="ppaction://media"/>
            <a:extLst>
              <a:ext uri="{FF2B5EF4-FFF2-40B4-BE49-F238E27FC236}">
                <a16:creationId xmlns:a16="http://schemas.microsoft.com/office/drawing/2014/main" id="{93F3AE8D-5256-4090-AF74-2B8007E2190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81407" y="23820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5487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706D3-A4E0-4790-BF8E-39F867733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Piano</a:t>
            </a:r>
            <a:br>
              <a:rPr lang="en-US" dirty="0"/>
            </a:br>
            <a:r>
              <a:rPr lang="en-US" sz="3100" dirty="0">
                <a:hlinkClick r:id="rId11"/>
              </a:rPr>
              <a:t>https://freesound.org/people/leewarner/sounds/367533/</a:t>
            </a:r>
            <a:r>
              <a:rPr lang="en-US" sz="3100" dirty="0"/>
              <a:t> </a:t>
            </a:r>
            <a:endParaRPr lang="en-US" dirty="0"/>
          </a:p>
        </p:txBody>
      </p:sp>
      <p:pic>
        <p:nvPicPr>
          <p:cNvPr id="8" name="original">
            <a:hlinkClick r:id="" action="ppaction://media"/>
            <a:extLst>
              <a:ext uri="{FF2B5EF4-FFF2-40B4-BE49-F238E27FC236}">
                <a16:creationId xmlns:a16="http://schemas.microsoft.com/office/drawing/2014/main" id="{20AA1210-53E4-4C14-833C-DA3020F02D0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0" y="2177770"/>
            <a:ext cx="406400" cy="406400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CAB1771-1BAF-4209-8682-11DA21735559}"/>
              </a:ext>
            </a:extLst>
          </p:cNvPr>
          <p:cNvSpPr txBox="1">
            <a:spLocks/>
          </p:cNvSpPr>
          <p:nvPr/>
        </p:nvSpPr>
        <p:spPr>
          <a:xfrm>
            <a:off x="3089835" y="2138435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Original</a:t>
            </a:r>
            <a:endParaRPr lang="en-US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42C047-4394-4B7A-9CA1-45E539EEC198}"/>
              </a:ext>
            </a:extLst>
          </p:cNvPr>
          <p:cNvSpPr txBox="1">
            <a:spLocks/>
          </p:cNvSpPr>
          <p:nvPr/>
        </p:nvSpPr>
        <p:spPr>
          <a:xfrm>
            <a:off x="3089834" y="3379549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Extracted voiced</a:t>
            </a: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F6E2D7-2F46-48AE-A51F-1DF5831BB3C6}"/>
              </a:ext>
            </a:extLst>
          </p:cNvPr>
          <p:cNvSpPr txBox="1">
            <a:spLocks/>
          </p:cNvSpPr>
          <p:nvPr/>
        </p:nvSpPr>
        <p:spPr>
          <a:xfrm>
            <a:off x="2447365" y="4620663"/>
            <a:ext cx="3316937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Extracted unvoiced</a:t>
            </a: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0AB9B9-A971-4E49-9AED-E7B1F4D544CA}"/>
              </a:ext>
            </a:extLst>
          </p:cNvPr>
          <p:cNvSpPr txBox="1">
            <a:spLocks/>
          </p:cNvSpPr>
          <p:nvPr/>
        </p:nvSpPr>
        <p:spPr>
          <a:xfrm>
            <a:off x="3089832" y="5861777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Reconstruction</a:t>
            </a:r>
            <a:endParaRPr lang="en-US" sz="2400" dirty="0"/>
          </a:p>
        </p:txBody>
      </p:sp>
      <p:pic>
        <p:nvPicPr>
          <p:cNvPr id="9" name="reconstruction">
            <a:hlinkClick r:id="" action="ppaction://media"/>
            <a:extLst>
              <a:ext uri="{FF2B5EF4-FFF2-40B4-BE49-F238E27FC236}">
                <a16:creationId xmlns:a16="http://schemas.microsoft.com/office/drawing/2014/main" id="{843E577B-A3F5-478F-92CB-F0FF3DC878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0" y="5901112"/>
            <a:ext cx="406400" cy="406400"/>
          </a:xfrm>
          <a:prstGeom prst="rect">
            <a:avLst/>
          </a:prstGeom>
        </p:spPr>
      </p:pic>
      <p:pic>
        <p:nvPicPr>
          <p:cNvPr id="10" name="unvoiced">
            <a:hlinkClick r:id="" action="ppaction://media"/>
            <a:extLst>
              <a:ext uri="{FF2B5EF4-FFF2-40B4-BE49-F238E27FC236}">
                <a16:creationId xmlns:a16="http://schemas.microsoft.com/office/drawing/2014/main" id="{4E604560-2B60-4E51-B361-8FC734CD61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0" y="4659998"/>
            <a:ext cx="406400" cy="406400"/>
          </a:xfrm>
          <a:prstGeom prst="rect">
            <a:avLst/>
          </a:prstGeom>
        </p:spPr>
      </p:pic>
      <p:pic>
        <p:nvPicPr>
          <p:cNvPr id="11" name="voiced">
            <a:hlinkClick r:id="" action="ppaction://media"/>
            <a:extLst>
              <a:ext uri="{FF2B5EF4-FFF2-40B4-BE49-F238E27FC236}">
                <a16:creationId xmlns:a16="http://schemas.microsoft.com/office/drawing/2014/main" id="{A643C72C-C44F-49D6-A29D-6F9CEB697D5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0" y="34188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103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7642-E4D8-42B6-9838-77B80886E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Piano chords </a:t>
            </a:r>
            <a:br>
              <a:rPr lang="en-US" dirty="0"/>
            </a:br>
            <a:r>
              <a:rPr lang="en-US" sz="3100" dirty="0">
                <a:hlinkClick r:id="rId10"/>
              </a:rPr>
              <a:t>https://freesound.org/people/Lemoncreme/sounds/186942/</a:t>
            </a:r>
            <a:r>
              <a:rPr lang="en-US" sz="3100" dirty="0"/>
              <a:t> </a:t>
            </a:r>
            <a:endParaRPr lang="en-US" dirty="0"/>
          </a:p>
        </p:txBody>
      </p:sp>
      <p:pic>
        <p:nvPicPr>
          <p:cNvPr id="6" name="original">
            <a:hlinkClick r:id="" action="ppaction://media"/>
            <a:extLst>
              <a:ext uri="{FF2B5EF4-FFF2-40B4-BE49-F238E27FC236}">
                <a16:creationId xmlns:a16="http://schemas.microsoft.com/office/drawing/2014/main" id="{8AED142D-A9B6-490D-9157-B4957E61621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24498" y="2177770"/>
            <a:ext cx="406400" cy="406400"/>
          </a:xfrm>
        </p:spPr>
      </p:pic>
      <p:pic>
        <p:nvPicPr>
          <p:cNvPr id="7" name="reconstruction">
            <a:hlinkClick r:id="" action="ppaction://media"/>
            <a:extLst>
              <a:ext uri="{FF2B5EF4-FFF2-40B4-BE49-F238E27FC236}">
                <a16:creationId xmlns:a16="http://schemas.microsoft.com/office/drawing/2014/main" id="{131581BA-8F69-4701-9BFC-EFA7C3A5D1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24498" y="5901112"/>
            <a:ext cx="406400" cy="406400"/>
          </a:xfrm>
          <a:prstGeom prst="rect">
            <a:avLst/>
          </a:prstGeom>
        </p:spPr>
      </p:pic>
      <p:pic>
        <p:nvPicPr>
          <p:cNvPr id="8" name="unvoiced">
            <a:hlinkClick r:id="" action="ppaction://media"/>
            <a:extLst>
              <a:ext uri="{FF2B5EF4-FFF2-40B4-BE49-F238E27FC236}">
                <a16:creationId xmlns:a16="http://schemas.microsoft.com/office/drawing/2014/main" id="{06502B7A-AD78-49FA-BC97-B1AF462714C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24498" y="4659998"/>
            <a:ext cx="406400" cy="406400"/>
          </a:xfrm>
          <a:prstGeom prst="rect">
            <a:avLst/>
          </a:prstGeom>
        </p:spPr>
      </p:pic>
      <p:pic>
        <p:nvPicPr>
          <p:cNvPr id="9" name="voiced">
            <a:hlinkClick r:id="" action="ppaction://media"/>
            <a:extLst>
              <a:ext uri="{FF2B5EF4-FFF2-40B4-BE49-F238E27FC236}">
                <a16:creationId xmlns:a16="http://schemas.microsoft.com/office/drawing/2014/main" id="{933FCBB7-74CC-4ECF-BFEF-65E6F726576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24498" y="3418884"/>
            <a:ext cx="406400" cy="4064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7D3183-D468-4DD4-BA8D-C9C84FF149F6}"/>
              </a:ext>
            </a:extLst>
          </p:cNvPr>
          <p:cNvSpPr txBox="1">
            <a:spLocks/>
          </p:cNvSpPr>
          <p:nvPr/>
        </p:nvSpPr>
        <p:spPr>
          <a:xfrm>
            <a:off x="3089835" y="2138435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Original</a:t>
            </a:r>
            <a:endParaRPr lang="en-US" sz="24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76E5385-5EC3-4112-9A5B-3CB9CF46F686}"/>
              </a:ext>
            </a:extLst>
          </p:cNvPr>
          <p:cNvSpPr txBox="1">
            <a:spLocks/>
          </p:cNvSpPr>
          <p:nvPr/>
        </p:nvSpPr>
        <p:spPr>
          <a:xfrm>
            <a:off x="3089834" y="3379549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Extracted voiced</a:t>
            </a:r>
            <a:endParaRPr lang="en-US" sz="24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DAF2E75-D482-4D00-A6C3-4231F8550AB2}"/>
              </a:ext>
            </a:extLst>
          </p:cNvPr>
          <p:cNvSpPr txBox="1">
            <a:spLocks/>
          </p:cNvSpPr>
          <p:nvPr/>
        </p:nvSpPr>
        <p:spPr>
          <a:xfrm>
            <a:off x="2447365" y="4620663"/>
            <a:ext cx="3316937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Extracted unvoiced</a:t>
            </a:r>
            <a:endParaRPr lang="en-US" sz="24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40CF3F5-108E-4865-A52A-7B0DFEF96FDB}"/>
              </a:ext>
            </a:extLst>
          </p:cNvPr>
          <p:cNvSpPr txBox="1">
            <a:spLocks/>
          </p:cNvSpPr>
          <p:nvPr/>
        </p:nvSpPr>
        <p:spPr>
          <a:xfrm>
            <a:off x="3089832" y="5861777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Reconstruction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644277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85464-4804-454A-8E1A-7BCD1F149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Violin</a:t>
            </a:r>
            <a:br>
              <a:rPr lang="en-US" dirty="0"/>
            </a:br>
            <a:r>
              <a:rPr lang="en-US" sz="3200" dirty="0">
                <a:hlinkClick r:id="rId11"/>
              </a:rPr>
              <a:t>https://freesound.org/people/FreqMan/sounds/42954/</a:t>
            </a:r>
            <a:r>
              <a:rPr lang="en-US" sz="3200" dirty="0"/>
              <a:t> 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56BCDD-88CC-41AD-B83C-0364068B8EBC}"/>
              </a:ext>
            </a:extLst>
          </p:cNvPr>
          <p:cNvSpPr txBox="1">
            <a:spLocks/>
          </p:cNvSpPr>
          <p:nvPr/>
        </p:nvSpPr>
        <p:spPr>
          <a:xfrm>
            <a:off x="3089835" y="2138435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Original</a:t>
            </a:r>
            <a:endParaRPr lang="en-US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F6F1A7-D936-4437-A814-B7450ECD79B8}"/>
              </a:ext>
            </a:extLst>
          </p:cNvPr>
          <p:cNvSpPr txBox="1">
            <a:spLocks/>
          </p:cNvSpPr>
          <p:nvPr/>
        </p:nvSpPr>
        <p:spPr>
          <a:xfrm>
            <a:off x="3089834" y="3379549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Extracted voiced</a:t>
            </a: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8A31AD-41C2-4721-90E1-C1C639BD9A12}"/>
              </a:ext>
            </a:extLst>
          </p:cNvPr>
          <p:cNvSpPr txBox="1">
            <a:spLocks/>
          </p:cNvSpPr>
          <p:nvPr/>
        </p:nvSpPr>
        <p:spPr>
          <a:xfrm>
            <a:off x="2447365" y="4620663"/>
            <a:ext cx="3316937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Extracted unvoiced</a:t>
            </a: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8A7F11-5FD5-4B37-8B63-CC29B2FE1737}"/>
              </a:ext>
            </a:extLst>
          </p:cNvPr>
          <p:cNvSpPr txBox="1">
            <a:spLocks/>
          </p:cNvSpPr>
          <p:nvPr/>
        </p:nvSpPr>
        <p:spPr>
          <a:xfrm>
            <a:off x="3089832" y="5861777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Reconstruction</a:t>
            </a:r>
            <a:endParaRPr lang="en-US" sz="2400" dirty="0"/>
          </a:p>
        </p:txBody>
      </p:sp>
      <p:pic>
        <p:nvPicPr>
          <p:cNvPr id="13" name="voiced">
            <a:hlinkClick r:id="" action="ppaction://media"/>
            <a:extLst>
              <a:ext uri="{FF2B5EF4-FFF2-40B4-BE49-F238E27FC236}">
                <a16:creationId xmlns:a16="http://schemas.microsoft.com/office/drawing/2014/main" id="{70666950-260E-4D85-BC00-4180307BE9E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19695" y="3418884"/>
            <a:ext cx="406400" cy="406400"/>
          </a:xfrm>
        </p:spPr>
      </p:pic>
      <p:pic>
        <p:nvPicPr>
          <p:cNvPr id="14" name="original">
            <a:hlinkClick r:id="" action="ppaction://media"/>
            <a:extLst>
              <a:ext uri="{FF2B5EF4-FFF2-40B4-BE49-F238E27FC236}">
                <a16:creationId xmlns:a16="http://schemas.microsoft.com/office/drawing/2014/main" id="{6F4A4A13-D369-42E6-B576-F687FCCF02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19695" y="2177770"/>
            <a:ext cx="406400" cy="406400"/>
          </a:xfrm>
          <a:prstGeom prst="rect">
            <a:avLst/>
          </a:prstGeom>
        </p:spPr>
      </p:pic>
      <p:pic>
        <p:nvPicPr>
          <p:cNvPr id="15" name="reconstruction">
            <a:hlinkClick r:id="" action="ppaction://media"/>
            <a:extLst>
              <a:ext uri="{FF2B5EF4-FFF2-40B4-BE49-F238E27FC236}">
                <a16:creationId xmlns:a16="http://schemas.microsoft.com/office/drawing/2014/main" id="{3DD2DC30-B871-4CAA-99D2-379DBA60B09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19695" y="5901112"/>
            <a:ext cx="406400" cy="406400"/>
          </a:xfrm>
          <a:prstGeom prst="rect">
            <a:avLst/>
          </a:prstGeom>
        </p:spPr>
      </p:pic>
      <p:pic>
        <p:nvPicPr>
          <p:cNvPr id="16" name="unvoiced">
            <a:hlinkClick r:id="" action="ppaction://media"/>
            <a:extLst>
              <a:ext uri="{FF2B5EF4-FFF2-40B4-BE49-F238E27FC236}">
                <a16:creationId xmlns:a16="http://schemas.microsoft.com/office/drawing/2014/main" id="{A9A6D015-9389-439D-AB3D-B2ED83F7F08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19695" y="46599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1175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D3AEA-9B4C-4536-926C-C0057A7EA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Electric Violin</a:t>
            </a:r>
            <a:br>
              <a:rPr lang="en-US" dirty="0"/>
            </a:br>
            <a:r>
              <a:rPr lang="en-US" sz="3200" dirty="0">
                <a:hlinkClick r:id="rId10"/>
              </a:rPr>
              <a:t>https://freesound.org/people/owstu/sounds/508530/</a:t>
            </a:r>
            <a:r>
              <a:rPr lang="en-US" sz="3200" dirty="0"/>
              <a:t> </a:t>
            </a:r>
            <a:endParaRPr lang="en-US" dirty="0"/>
          </a:p>
        </p:txBody>
      </p:sp>
      <p:pic>
        <p:nvPicPr>
          <p:cNvPr id="8" name="original">
            <a:hlinkClick r:id="" action="ppaction://media"/>
            <a:extLst>
              <a:ext uri="{FF2B5EF4-FFF2-40B4-BE49-F238E27FC236}">
                <a16:creationId xmlns:a16="http://schemas.microsoft.com/office/drawing/2014/main" id="{BD3A7317-ADF8-4159-9708-9DD64D57FA1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31859" y="2177770"/>
            <a:ext cx="406400" cy="406400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CA528A-D1F1-4547-9757-1DC18D4DD38C}"/>
              </a:ext>
            </a:extLst>
          </p:cNvPr>
          <p:cNvSpPr txBox="1">
            <a:spLocks/>
          </p:cNvSpPr>
          <p:nvPr/>
        </p:nvSpPr>
        <p:spPr>
          <a:xfrm>
            <a:off x="3089835" y="2138435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Original</a:t>
            </a:r>
            <a:endParaRPr lang="en-US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16AB23-2865-4E25-BDAE-B3238EC1F299}"/>
              </a:ext>
            </a:extLst>
          </p:cNvPr>
          <p:cNvSpPr txBox="1">
            <a:spLocks/>
          </p:cNvSpPr>
          <p:nvPr/>
        </p:nvSpPr>
        <p:spPr>
          <a:xfrm>
            <a:off x="3089834" y="3379549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Extracted voiced</a:t>
            </a: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54CD00-41BE-4C2C-976E-37F0BE9E3F42}"/>
              </a:ext>
            </a:extLst>
          </p:cNvPr>
          <p:cNvSpPr txBox="1">
            <a:spLocks/>
          </p:cNvSpPr>
          <p:nvPr/>
        </p:nvSpPr>
        <p:spPr>
          <a:xfrm>
            <a:off x="2447365" y="4620663"/>
            <a:ext cx="3316937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Extracted unvoiced</a:t>
            </a: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51ECCD-AC26-440F-9A2B-8BF418A00561}"/>
              </a:ext>
            </a:extLst>
          </p:cNvPr>
          <p:cNvSpPr txBox="1">
            <a:spLocks/>
          </p:cNvSpPr>
          <p:nvPr/>
        </p:nvSpPr>
        <p:spPr>
          <a:xfrm>
            <a:off x="3089832" y="5861777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Reconstruction</a:t>
            </a:r>
            <a:endParaRPr lang="en-US" sz="2400" dirty="0"/>
          </a:p>
        </p:txBody>
      </p:sp>
      <p:pic>
        <p:nvPicPr>
          <p:cNvPr id="9" name="reconstruction">
            <a:hlinkClick r:id="" action="ppaction://media"/>
            <a:extLst>
              <a:ext uri="{FF2B5EF4-FFF2-40B4-BE49-F238E27FC236}">
                <a16:creationId xmlns:a16="http://schemas.microsoft.com/office/drawing/2014/main" id="{AC1E47EE-2392-4CB1-BC8A-AE64B88A33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31859" y="5901112"/>
            <a:ext cx="406400" cy="406400"/>
          </a:xfrm>
          <a:prstGeom prst="rect">
            <a:avLst/>
          </a:prstGeom>
        </p:spPr>
      </p:pic>
      <p:pic>
        <p:nvPicPr>
          <p:cNvPr id="10" name="unvoiced">
            <a:hlinkClick r:id="" action="ppaction://media"/>
            <a:extLst>
              <a:ext uri="{FF2B5EF4-FFF2-40B4-BE49-F238E27FC236}">
                <a16:creationId xmlns:a16="http://schemas.microsoft.com/office/drawing/2014/main" id="{2E72BF5F-1819-4F77-A8E1-6CCA792460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31859" y="4659998"/>
            <a:ext cx="406400" cy="406400"/>
          </a:xfrm>
          <a:prstGeom prst="rect">
            <a:avLst/>
          </a:prstGeom>
        </p:spPr>
      </p:pic>
      <p:pic>
        <p:nvPicPr>
          <p:cNvPr id="11" name="voiced">
            <a:hlinkClick r:id="" action="ppaction://media"/>
            <a:extLst>
              <a:ext uri="{FF2B5EF4-FFF2-40B4-BE49-F238E27FC236}">
                <a16:creationId xmlns:a16="http://schemas.microsoft.com/office/drawing/2014/main" id="{AEC101DF-F407-4367-98C3-8418AC4C8CA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31859" y="34188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149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72DD7-4F58-45D2-A067-C7D8FA7BF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CA01E-FFDB-409D-ACA9-35D672B9F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294" y="1304364"/>
            <a:ext cx="7261412" cy="544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39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4287C-6A59-438C-8DEC-DC11CE413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Flute</a:t>
            </a:r>
            <a:br>
              <a:rPr lang="en-US" dirty="0"/>
            </a:br>
            <a:r>
              <a:rPr lang="en-US" sz="3100" dirty="0">
                <a:hlinkClick r:id="rId11"/>
              </a:rPr>
              <a:t>https://freesound.org/people/womb_affliction/sounds/376532/</a:t>
            </a:r>
            <a:r>
              <a:rPr lang="en-US" sz="3100" dirty="0"/>
              <a:t> </a:t>
            </a:r>
            <a:endParaRPr lang="en-US" dirty="0"/>
          </a:p>
        </p:txBody>
      </p:sp>
      <p:pic>
        <p:nvPicPr>
          <p:cNvPr id="8" name="original">
            <a:hlinkClick r:id="" action="ppaction://media"/>
            <a:extLst>
              <a:ext uri="{FF2B5EF4-FFF2-40B4-BE49-F238E27FC236}">
                <a16:creationId xmlns:a16="http://schemas.microsoft.com/office/drawing/2014/main" id="{BFF695F7-7F43-43E9-8DA2-005037AAD74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87247" y="2177770"/>
            <a:ext cx="406400" cy="406400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863ACE-A8CF-4E09-AFE9-C69296A64B96}"/>
              </a:ext>
            </a:extLst>
          </p:cNvPr>
          <p:cNvSpPr txBox="1">
            <a:spLocks/>
          </p:cNvSpPr>
          <p:nvPr/>
        </p:nvSpPr>
        <p:spPr>
          <a:xfrm>
            <a:off x="3089835" y="2138435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Original</a:t>
            </a:r>
            <a:endParaRPr lang="en-US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D1C883-72CE-48D0-9913-5BB1B14DB460}"/>
              </a:ext>
            </a:extLst>
          </p:cNvPr>
          <p:cNvSpPr txBox="1">
            <a:spLocks/>
          </p:cNvSpPr>
          <p:nvPr/>
        </p:nvSpPr>
        <p:spPr>
          <a:xfrm>
            <a:off x="3089834" y="3379549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Extracted voiced</a:t>
            </a: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9089FF6-6801-49BE-ADA9-6EDA8D127D40}"/>
              </a:ext>
            </a:extLst>
          </p:cNvPr>
          <p:cNvSpPr txBox="1">
            <a:spLocks/>
          </p:cNvSpPr>
          <p:nvPr/>
        </p:nvSpPr>
        <p:spPr>
          <a:xfrm>
            <a:off x="2447365" y="4620663"/>
            <a:ext cx="3316937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Extracted unvoiced</a:t>
            </a: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1B8BBD-681F-4C59-A35F-590B501FCAB1}"/>
              </a:ext>
            </a:extLst>
          </p:cNvPr>
          <p:cNvSpPr txBox="1">
            <a:spLocks/>
          </p:cNvSpPr>
          <p:nvPr/>
        </p:nvSpPr>
        <p:spPr>
          <a:xfrm>
            <a:off x="3089832" y="5861777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(Reconstruction)</a:t>
            </a:r>
            <a:endParaRPr lang="en-US" sz="2400" dirty="0"/>
          </a:p>
        </p:txBody>
      </p:sp>
      <p:pic>
        <p:nvPicPr>
          <p:cNvPr id="9" name="reconstruction">
            <a:hlinkClick r:id="" action="ppaction://media"/>
            <a:extLst>
              <a:ext uri="{FF2B5EF4-FFF2-40B4-BE49-F238E27FC236}">
                <a16:creationId xmlns:a16="http://schemas.microsoft.com/office/drawing/2014/main" id="{2987126F-7CC1-4287-A3FA-1107556776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87247" y="5901112"/>
            <a:ext cx="406400" cy="406400"/>
          </a:xfrm>
          <a:prstGeom prst="rect">
            <a:avLst/>
          </a:prstGeom>
        </p:spPr>
      </p:pic>
      <p:pic>
        <p:nvPicPr>
          <p:cNvPr id="10" name="unvoiced">
            <a:hlinkClick r:id="" action="ppaction://media"/>
            <a:extLst>
              <a:ext uri="{FF2B5EF4-FFF2-40B4-BE49-F238E27FC236}">
                <a16:creationId xmlns:a16="http://schemas.microsoft.com/office/drawing/2014/main" id="{B05D5653-CFF8-44A6-B6AD-24A94C397F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87247" y="4659998"/>
            <a:ext cx="406400" cy="406400"/>
          </a:xfrm>
          <a:prstGeom prst="rect">
            <a:avLst/>
          </a:prstGeom>
        </p:spPr>
      </p:pic>
      <p:pic>
        <p:nvPicPr>
          <p:cNvPr id="11" name="voiced">
            <a:hlinkClick r:id="" action="ppaction://media"/>
            <a:extLst>
              <a:ext uri="{FF2B5EF4-FFF2-40B4-BE49-F238E27FC236}">
                <a16:creationId xmlns:a16="http://schemas.microsoft.com/office/drawing/2014/main" id="{C76D70E6-3F43-4B01-BEE8-EDC3EBAA17A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87247" y="34188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9703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85464-4804-454A-8E1A-7BCD1F149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Drum</a:t>
            </a:r>
            <a:br>
              <a:rPr lang="en-US" dirty="0"/>
            </a:br>
            <a:r>
              <a:rPr lang="en-US" sz="3200" dirty="0">
                <a:hlinkClick r:id="rId10"/>
              </a:rPr>
              <a:t>https://freesound.org/people/Kevcio/sounds/263869/</a:t>
            </a:r>
            <a:r>
              <a:rPr lang="en-US" sz="3200" dirty="0"/>
              <a:t> </a:t>
            </a:r>
            <a:endParaRPr lang="en-US" dirty="0"/>
          </a:p>
        </p:txBody>
      </p:sp>
      <p:pic>
        <p:nvPicPr>
          <p:cNvPr id="8" name="original">
            <a:hlinkClick r:id="" action="ppaction://media"/>
            <a:extLst>
              <a:ext uri="{FF2B5EF4-FFF2-40B4-BE49-F238E27FC236}">
                <a16:creationId xmlns:a16="http://schemas.microsoft.com/office/drawing/2014/main" id="{C51652C3-C2F5-42C7-A655-708B10EE897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55553" y="2177770"/>
            <a:ext cx="406400" cy="406400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56BCDD-88CC-41AD-B83C-0364068B8EBC}"/>
              </a:ext>
            </a:extLst>
          </p:cNvPr>
          <p:cNvSpPr txBox="1">
            <a:spLocks/>
          </p:cNvSpPr>
          <p:nvPr/>
        </p:nvSpPr>
        <p:spPr>
          <a:xfrm>
            <a:off x="3089835" y="2138435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Original</a:t>
            </a:r>
            <a:endParaRPr lang="en-US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F6F1A7-D936-4437-A814-B7450ECD79B8}"/>
              </a:ext>
            </a:extLst>
          </p:cNvPr>
          <p:cNvSpPr txBox="1">
            <a:spLocks/>
          </p:cNvSpPr>
          <p:nvPr/>
        </p:nvSpPr>
        <p:spPr>
          <a:xfrm>
            <a:off x="3089834" y="3379549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Extracted voiced</a:t>
            </a: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8A31AD-41C2-4721-90E1-C1C639BD9A12}"/>
              </a:ext>
            </a:extLst>
          </p:cNvPr>
          <p:cNvSpPr txBox="1">
            <a:spLocks/>
          </p:cNvSpPr>
          <p:nvPr/>
        </p:nvSpPr>
        <p:spPr>
          <a:xfrm>
            <a:off x="2447365" y="4620663"/>
            <a:ext cx="3316937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Extracted unvoiced</a:t>
            </a: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8A7F11-5FD5-4B37-8B63-CC29B2FE1737}"/>
              </a:ext>
            </a:extLst>
          </p:cNvPr>
          <p:cNvSpPr txBox="1">
            <a:spLocks/>
          </p:cNvSpPr>
          <p:nvPr/>
        </p:nvSpPr>
        <p:spPr>
          <a:xfrm>
            <a:off x="3089832" y="5861777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(Reconstruction)</a:t>
            </a:r>
            <a:endParaRPr lang="en-US" sz="2400" dirty="0"/>
          </a:p>
        </p:txBody>
      </p:sp>
      <p:pic>
        <p:nvPicPr>
          <p:cNvPr id="9" name="reconstruction">
            <a:hlinkClick r:id="" action="ppaction://media"/>
            <a:extLst>
              <a:ext uri="{FF2B5EF4-FFF2-40B4-BE49-F238E27FC236}">
                <a16:creationId xmlns:a16="http://schemas.microsoft.com/office/drawing/2014/main" id="{60D16BF2-A85F-41F9-BC57-1A1E4FC1B4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55553" y="5901112"/>
            <a:ext cx="406400" cy="406400"/>
          </a:xfrm>
          <a:prstGeom prst="rect">
            <a:avLst/>
          </a:prstGeom>
        </p:spPr>
      </p:pic>
      <p:pic>
        <p:nvPicPr>
          <p:cNvPr id="10" name="unvoiced">
            <a:hlinkClick r:id="" action="ppaction://media"/>
            <a:extLst>
              <a:ext uri="{FF2B5EF4-FFF2-40B4-BE49-F238E27FC236}">
                <a16:creationId xmlns:a16="http://schemas.microsoft.com/office/drawing/2014/main" id="{7715591B-6B37-47E1-8A9F-3E0AE3DF75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55553" y="4659998"/>
            <a:ext cx="406400" cy="406400"/>
          </a:xfrm>
          <a:prstGeom prst="rect">
            <a:avLst/>
          </a:prstGeom>
        </p:spPr>
      </p:pic>
      <p:pic>
        <p:nvPicPr>
          <p:cNvPr id="11" name="voiced">
            <a:hlinkClick r:id="" action="ppaction://media"/>
            <a:extLst>
              <a:ext uri="{FF2B5EF4-FFF2-40B4-BE49-F238E27FC236}">
                <a16:creationId xmlns:a16="http://schemas.microsoft.com/office/drawing/2014/main" id="{7FE93904-CFAE-4D2D-B17E-A22A0D17F78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55553" y="34188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826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85464-4804-454A-8E1A-7BCD1F149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Trumpet</a:t>
            </a:r>
            <a:br>
              <a:rPr lang="en-US" dirty="0"/>
            </a:br>
            <a:r>
              <a:rPr lang="en-US" sz="3200" dirty="0">
                <a:hlinkClick r:id="rId10"/>
              </a:rPr>
              <a:t>https://freesound.org/people/sorohanro/sounds/77708/</a:t>
            </a:r>
            <a:r>
              <a:rPr lang="en-US" sz="3200" dirty="0"/>
              <a:t>  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56BCDD-88CC-41AD-B83C-0364068B8EBC}"/>
              </a:ext>
            </a:extLst>
          </p:cNvPr>
          <p:cNvSpPr txBox="1">
            <a:spLocks/>
          </p:cNvSpPr>
          <p:nvPr/>
        </p:nvSpPr>
        <p:spPr>
          <a:xfrm>
            <a:off x="3089835" y="2138435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Original</a:t>
            </a:r>
            <a:endParaRPr lang="en-US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F6F1A7-D936-4437-A814-B7450ECD79B8}"/>
              </a:ext>
            </a:extLst>
          </p:cNvPr>
          <p:cNvSpPr txBox="1">
            <a:spLocks/>
          </p:cNvSpPr>
          <p:nvPr/>
        </p:nvSpPr>
        <p:spPr>
          <a:xfrm>
            <a:off x="3089834" y="3379549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Extracted voiced</a:t>
            </a: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8A31AD-41C2-4721-90E1-C1C639BD9A12}"/>
              </a:ext>
            </a:extLst>
          </p:cNvPr>
          <p:cNvSpPr txBox="1">
            <a:spLocks/>
          </p:cNvSpPr>
          <p:nvPr/>
        </p:nvSpPr>
        <p:spPr>
          <a:xfrm>
            <a:off x="2447365" y="4620663"/>
            <a:ext cx="3316937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Extracted unvoiced</a:t>
            </a: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8A7F11-5FD5-4B37-8B63-CC29B2FE1737}"/>
              </a:ext>
            </a:extLst>
          </p:cNvPr>
          <p:cNvSpPr txBox="1">
            <a:spLocks/>
          </p:cNvSpPr>
          <p:nvPr/>
        </p:nvSpPr>
        <p:spPr>
          <a:xfrm>
            <a:off x="3089832" y="5861777"/>
            <a:ext cx="2674469" cy="48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Reconstruction</a:t>
            </a:r>
            <a:endParaRPr lang="en-US" sz="2400" dirty="0"/>
          </a:p>
        </p:txBody>
      </p:sp>
      <p:pic>
        <p:nvPicPr>
          <p:cNvPr id="13" name="unvoiced">
            <a:hlinkClick r:id="" action="ppaction://media"/>
            <a:extLst>
              <a:ext uri="{FF2B5EF4-FFF2-40B4-BE49-F238E27FC236}">
                <a16:creationId xmlns:a16="http://schemas.microsoft.com/office/drawing/2014/main" id="{925A0E90-E874-4820-B6B5-45A9797270E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8660" y="4659998"/>
            <a:ext cx="406400" cy="406400"/>
          </a:xfrm>
        </p:spPr>
      </p:pic>
      <p:pic>
        <p:nvPicPr>
          <p:cNvPr id="14" name="voiced">
            <a:hlinkClick r:id="" action="ppaction://media"/>
            <a:extLst>
              <a:ext uri="{FF2B5EF4-FFF2-40B4-BE49-F238E27FC236}">
                <a16:creationId xmlns:a16="http://schemas.microsoft.com/office/drawing/2014/main" id="{EFD703A7-C9B6-459F-9A36-817026F2F8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8660" y="3418884"/>
            <a:ext cx="406400" cy="406400"/>
          </a:xfrm>
          <a:prstGeom prst="rect">
            <a:avLst/>
          </a:prstGeom>
        </p:spPr>
      </p:pic>
      <p:pic>
        <p:nvPicPr>
          <p:cNvPr id="15" name="original">
            <a:hlinkClick r:id="" action="ppaction://media"/>
            <a:extLst>
              <a:ext uri="{FF2B5EF4-FFF2-40B4-BE49-F238E27FC236}">
                <a16:creationId xmlns:a16="http://schemas.microsoft.com/office/drawing/2014/main" id="{58D1EF31-2258-48BB-9D2F-20AC9549C4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8660" y="2177770"/>
            <a:ext cx="406400" cy="406400"/>
          </a:xfrm>
          <a:prstGeom prst="rect">
            <a:avLst/>
          </a:prstGeom>
        </p:spPr>
      </p:pic>
      <p:pic>
        <p:nvPicPr>
          <p:cNvPr id="16" name="reconstruction">
            <a:hlinkClick r:id="" action="ppaction://media"/>
            <a:extLst>
              <a:ext uri="{FF2B5EF4-FFF2-40B4-BE49-F238E27FC236}">
                <a16:creationId xmlns:a16="http://schemas.microsoft.com/office/drawing/2014/main" id="{7AECFA98-BD16-42C4-B433-097FC0716E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8660" y="59011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0643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9375A-E18E-4F9B-8C30-24A2D72BA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C748B-1D55-4EA1-AD8A-DAA3AEBAB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Vocoder</a:t>
            </a:r>
          </a:p>
          <a:p>
            <a:pPr lvl="1"/>
            <a:r>
              <a:rPr lang="en-US" sz="2800" dirty="0"/>
              <a:t>Encoder for voice. Useful for compression. </a:t>
            </a:r>
          </a:p>
        </p:txBody>
      </p:sp>
    </p:spTree>
    <p:extLst>
      <p:ext uri="{BB962C8B-B14F-4D97-AF65-F5344CB8AC3E}">
        <p14:creationId xmlns:p14="http://schemas.microsoft.com/office/powerpoint/2010/main" val="277995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E04F9-614B-49ED-A01A-C74700516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natural way to disentangle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B829ABA-C3E0-4DE7-913C-5819293CB5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8717928"/>
              </p:ext>
            </p:extLst>
          </p:nvPr>
        </p:nvGraphicFramePr>
        <p:xfrm>
          <a:off x="838200" y="1825624"/>
          <a:ext cx="10515596" cy="40004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899">
                  <a:extLst>
                    <a:ext uri="{9D8B030D-6E8A-4147-A177-3AD203B41FA5}">
                      <a16:colId xmlns:a16="http://schemas.microsoft.com/office/drawing/2014/main" val="3634530544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2940148737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1658026546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2270242909"/>
                    </a:ext>
                  </a:extLst>
                </a:gridCol>
              </a:tblGrid>
              <a:tr h="800082">
                <a:tc gridSpan="3">
                  <a:txBody>
                    <a:bodyPr/>
                    <a:lstStyle/>
                    <a:p>
                      <a:r>
                        <a:rPr lang="en-US" sz="3600" dirty="0"/>
                        <a:t>Pitch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Shift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6324623"/>
                  </a:ext>
                </a:extLst>
              </a:tr>
              <a:tr h="800082">
                <a:tc gridSpan="3">
                  <a:txBody>
                    <a:bodyPr/>
                    <a:lstStyle/>
                    <a:p>
                      <a:r>
                        <a:rPr lang="en-US" sz="3600" dirty="0"/>
                        <a:t>Loudness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Keep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227714"/>
                  </a:ext>
                </a:extLst>
              </a:tr>
              <a:tr h="800082">
                <a:tc rowSpan="4">
                  <a:txBody>
                    <a:bodyPr/>
                    <a:lstStyle/>
                    <a:p>
                      <a:r>
                        <a:rPr lang="en-US" sz="3600" dirty="0"/>
                        <a:t>Timbre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zh-CN" altLang="en-US" sz="3600" dirty="0"/>
                        <a:t>瞬时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600" dirty="0"/>
                        <a:t>唱腔</a:t>
                      </a:r>
                      <a:endParaRPr lang="en-US" sz="3600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r>
                        <a:rPr lang="en-US" sz="3600" dirty="0"/>
                        <a:t>Keep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2717381"/>
                  </a:ext>
                </a:extLst>
              </a:tr>
              <a:tr h="400041">
                <a:tc vMerge="1"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/>
                        <a:t>Who I am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r>
                        <a:rPr lang="en-US" sz="3600" dirty="0"/>
                        <a:t>Keep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9441700"/>
                  </a:ext>
                </a:extLst>
              </a:tr>
              <a:tr h="400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3600" dirty="0"/>
                        <a:t>temporal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996968"/>
                  </a:ext>
                </a:extLst>
              </a:tr>
              <a:tr h="800082">
                <a:tc vMerge="1"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lyrics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r>
                        <a:rPr lang="en-US" sz="3600" dirty="0"/>
                        <a:t>Keep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044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644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8C9FD-D742-4432-A958-30E2FE781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ML?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14A4E-A07B-4D38-9F19-8EAC5DB54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Speech style transfer has witnessed tremendous progress in ML. </a:t>
            </a:r>
          </a:p>
          <a:p>
            <a:r>
              <a:rPr lang="en-US" sz="3200" dirty="0"/>
              <a:t>Today let’s use rule-based. </a:t>
            </a:r>
          </a:p>
        </p:txBody>
      </p:sp>
    </p:spTree>
    <p:extLst>
      <p:ext uri="{BB962C8B-B14F-4D97-AF65-F5344CB8AC3E}">
        <p14:creationId xmlns:p14="http://schemas.microsoft.com/office/powerpoint/2010/main" val="4065444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EFFAD-DDC6-4975-9C14-995EFE654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technique: pitch shift via resampling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1C334B24-FCA8-42E6-8D49-A84111AB8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0" y="4080614"/>
            <a:ext cx="10093077" cy="277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E0D6A3F2-8630-49F4-A429-95243AED1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39" y="1428134"/>
            <a:ext cx="10093077" cy="277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_+12_hq">
            <a:hlinkClick r:id="" action="ppaction://media"/>
            <a:extLst>
              <a:ext uri="{FF2B5EF4-FFF2-40B4-BE49-F238E27FC236}">
                <a16:creationId xmlns:a16="http://schemas.microsoft.com/office/drawing/2014/main" id="{58B5DDF5-EC21-4103-A52B-09060F5BD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1261" y="4897573"/>
            <a:ext cx="1012358" cy="1012358"/>
          </a:xfrm>
          <a:prstGeom prst="rect">
            <a:avLst/>
          </a:prstGeom>
        </p:spPr>
      </p:pic>
      <p:pic>
        <p:nvPicPr>
          <p:cNvPr id="5" name="isthatyou">
            <a:hlinkClick r:id="" action="ppaction://media"/>
            <a:extLst>
              <a:ext uri="{FF2B5EF4-FFF2-40B4-BE49-F238E27FC236}">
                <a16:creationId xmlns:a16="http://schemas.microsoft.com/office/drawing/2014/main" id="{FA8C69D9-0DD9-4019-AAD9-6DA5547BF7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1261" y="2266152"/>
            <a:ext cx="1012358" cy="101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732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23192-EE06-417E-AD38-808DFFFC8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Eyeball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372F3-9192-4411-A869-F0F0C04EA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[Zoom share phone screen]</a:t>
            </a:r>
          </a:p>
        </p:txBody>
      </p:sp>
    </p:spTree>
    <p:extLst>
      <p:ext uri="{BB962C8B-B14F-4D97-AF65-F5344CB8AC3E}">
        <p14:creationId xmlns:p14="http://schemas.microsoft.com/office/powerpoint/2010/main" val="2177030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23192-EE06-417E-AD38-808DFFFC8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Eyeball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F372F3-9192-4411-A869-F0F0C04EA0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200" dirty="0"/>
                  <a:t>It seems that the </a:t>
                </a:r>
                <a:r>
                  <a:rPr lang="en-US" sz="3200" b="1" i="1" dirty="0"/>
                  <a:t>harmonics contour</a:t>
                </a:r>
                <a:r>
                  <a:rPr lang="en-US" sz="3200" i="1" dirty="0"/>
                  <a:t> </a:t>
                </a:r>
                <a:r>
                  <a:rPr lang="en-US" sz="3200" dirty="0"/>
                  <a:t>is steady. </a:t>
                </a:r>
              </a:p>
              <a:p>
                <a:pPr lvl="1"/>
                <a:r>
                  <a:rPr lang="en-US" sz="2800" b="0" dirty="0"/>
                  <a:t>Harmonics contour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800" dirty="0"/>
                  <a:t> pitch. </a:t>
                </a:r>
              </a:p>
              <a:p>
                <a:r>
                  <a:rPr lang="en-US" sz="3200" dirty="0"/>
                  <a:t>The harmonics contour is different for different people and different vowels. Belting and falsetto yields very different harmonics contour. </a:t>
                </a:r>
              </a:p>
              <a:p>
                <a:pPr lvl="1"/>
                <a:r>
                  <a:rPr lang="zh-CN" altLang="en-US" sz="2800" dirty="0"/>
                  <a:t>谁能用真假声发同一个音高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F372F3-9192-4411-A869-F0F0C04EA0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2588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1191</Words>
  <Application>Microsoft Office PowerPoint</Application>
  <PresentationFormat>Widescreen</PresentationFormat>
  <Paragraphs>195</Paragraphs>
  <Slides>32</Slides>
  <Notes>9</Notes>
  <HiddenSlides>1</HiddenSlides>
  <MMClips>51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Office Theme</vt:lpstr>
      <vt:lpstr>Timbre as envelope</vt:lpstr>
      <vt:lpstr>Goal</vt:lpstr>
      <vt:lpstr>Overview</vt:lpstr>
      <vt:lpstr>Related</vt:lpstr>
      <vt:lpstr>One natural way to disentangle</vt:lpstr>
      <vt:lpstr>Why not ML?</vt:lpstr>
      <vt:lpstr>Naïve technique: pitch shift via resampling</vt:lpstr>
      <vt:lpstr>Eyeball time</vt:lpstr>
      <vt:lpstr>Eyeball time</vt:lpstr>
      <vt:lpstr>Harmonic contour ∋ loudness</vt:lpstr>
      <vt:lpstr>Harmonic contour ∋ loudness</vt:lpstr>
      <vt:lpstr>Persistent state? </vt:lpstr>
      <vt:lpstr>How to extract the harmonic contour</vt:lpstr>
      <vt:lpstr>How to get the energy on fn? </vt:lpstr>
      <vt:lpstr>Benchmark</vt:lpstr>
      <vt:lpstr>The unvoiced component</vt:lpstr>
      <vt:lpstr>Eyeball time Encore</vt:lpstr>
      <vt:lpstr>Unvoiced component model</vt:lpstr>
      <vt:lpstr>PowerPoint Presentation</vt:lpstr>
      <vt:lpstr>How to synthesize the unvoiced? </vt:lpstr>
      <vt:lpstr>Misc.</vt:lpstr>
      <vt:lpstr>Benchmarking</vt:lpstr>
      <vt:lpstr>Recap</vt:lpstr>
      <vt:lpstr>HybridSynth</vt:lpstr>
      <vt:lpstr>Fun</vt:lpstr>
      <vt:lpstr>Piano https://freesound.org/people/leewarner/sounds/367533/ </vt:lpstr>
      <vt:lpstr>Piano chords  https://freesound.org/people/Lemoncreme/sounds/186942/ </vt:lpstr>
      <vt:lpstr>Violin https://freesound.org/people/FreqMan/sounds/42954/ </vt:lpstr>
      <vt:lpstr>Electric Violin https://freesound.org/people/owstu/sounds/508530/ </vt:lpstr>
      <vt:lpstr>Flute https://freesound.org/people/womb_affliction/sounds/376532/ </vt:lpstr>
      <vt:lpstr>Drum https://freesound.org/people/Kevcio/sounds/263869/ </vt:lpstr>
      <vt:lpstr>Trumpet https://freesound.org/people/sorohanro/sounds/77708/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Timbre as envelope</dc:title>
  <dc:creator>秦 Daniel</dc:creator>
  <cp:lastModifiedBy>秦 Daniel</cp:lastModifiedBy>
  <cp:revision>288</cp:revision>
  <dcterms:created xsi:type="dcterms:W3CDTF">2021-06-28T04:14:36Z</dcterms:created>
  <dcterms:modified xsi:type="dcterms:W3CDTF">2021-07-22T02:43:28Z</dcterms:modified>
</cp:coreProperties>
</file>